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6" r:id="rId1"/>
    <p:sldMasterId id="2147483708" r:id="rId2"/>
  </p:sldMasterIdLst>
  <p:handoutMasterIdLst>
    <p:handoutMasterId r:id="rId37"/>
  </p:handoutMasterIdLst>
  <p:sldIdLst>
    <p:sldId id="256" r:id="rId3"/>
    <p:sldId id="257" r:id="rId4"/>
    <p:sldId id="258" r:id="rId5"/>
    <p:sldId id="259" r:id="rId6"/>
    <p:sldId id="296" r:id="rId7"/>
    <p:sldId id="260" r:id="rId8"/>
    <p:sldId id="261" r:id="rId9"/>
    <p:sldId id="273" r:id="rId10"/>
    <p:sldId id="265" r:id="rId11"/>
    <p:sldId id="266" r:id="rId12"/>
    <p:sldId id="288" r:id="rId13"/>
    <p:sldId id="289" r:id="rId14"/>
    <p:sldId id="269" r:id="rId15"/>
    <p:sldId id="270" r:id="rId16"/>
    <p:sldId id="293" r:id="rId17"/>
    <p:sldId id="294" r:id="rId18"/>
    <p:sldId id="267" r:id="rId19"/>
    <p:sldId id="290" r:id="rId20"/>
    <p:sldId id="272" r:id="rId21"/>
    <p:sldId id="292" r:id="rId22"/>
    <p:sldId id="268" r:id="rId23"/>
    <p:sldId id="262" r:id="rId24"/>
    <p:sldId id="279" r:id="rId25"/>
    <p:sldId id="264" r:id="rId26"/>
    <p:sldId id="274" r:id="rId27"/>
    <p:sldId id="281" r:id="rId28"/>
    <p:sldId id="284" r:id="rId29"/>
    <p:sldId id="282" r:id="rId30"/>
    <p:sldId id="286" r:id="rId31"/>
    <p:sldId id="295" r:id="rId32"/>
    <p:sldId id="297" r:id="rId33"/>
    <p:sldId id="276" r:id="rId34"/>
    <p:sldId id="287" r:id="rId35"/>
    <p:sldId id="277" r:id="rId36"/>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782" autoAdjust="0"/>
    <p:restoredTop sz="94660"/>
  </p:normalViewPr>
  <p:slideViewPr>
    <p:cSldViewPr>
      <p:cViewPr varScale="1">
        <p:scale>
          <a:sx n="83" d="100"/>
          <a:sy n="83" d="100"/>
        </p:scale>
        <p:origin x="102" y="49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A4B6AF-CB07-489A-A211-4BDD57FF80E4}"/>
              </a:ext>
            </a:extLst>
          </p:cNvPr>
          <p:cNvSpPr>
            <a:spLocks noGrp="1"/>
          </p:cNvSpPr>
          <p:nvPr>
            <p:ph type="hdr" sz="quarter"/>
          </p:nvPr>
        </p:nvSpPr>
        <p:spPr>
          <a:xfrm>
            <a:off x="0" y="0"/>
            <a:ext cx="3043131" cy="465455"/>
          </a:xfrm>
          <a:prstGeom prst="rect">
            <a:avLst/>
          </a:prstGeom>
        </p:spPr>
        <p:txBody>
          <a:bodyPr vert="horz" lIns="91787" tIns="45893" rIns="91787" bIns="45893" rtlCol="0"/>
          <a:lstStyle>
            <a:lvl1pPr algn="l" eaLnBrk="0" hangingPunct="0">
              <a:defRPr sz="1200"/>
            </a:lvl1pPr>
          </a:lstStyle>
          <a:p>
            <a:pPr>
              <a:defRPr/>
            </a:pPr>
            <a:endParaRPr lang="en-US" dirty="0"/>
          </a:p>
        </p:txBody>
      </p:sp>
      <p:sp>
        <p:nvSpPr>
          <p:cNvPr id="3" name="Date Placeholder 2">
            <a:extLst>
              <a:ext uri="{FF2B5EF4-FFF2-40B4-BE49-F238E27FC236}">
                <a16:creationId xmlns:a16="http://schemas.microsoft.com/office/drawing/2014/main" id="{64082E5B-C8CB-4603-868A-E1667AF4D130}"/>
              </a:ext>
            </a:extLst>
          </p:cNvPr>
          <p:cNvSpPr>
            <a:spLocks noGrp="1"/>
          </p:cNvSpPr>
          <p:nvPr>
            <p:ph type="dt" sz="quarter" idx="1"/>
          </p:nvPr>
        </p:nvSpPr>
        <p:spPr>
          <a:xfrm>
            <a:off x="3978377" y="0"/>
            <a:ext cx="3043131" cy="465455"/>
          </a:xfrm>
          <a:prstGeom prst="rect">
            <a:avLst/>
          </a:prstGeom>
        </p:spPr>
        <p:txBody>
          <a:bodyPr vert="horz" lIns="91787" tIns="45893" rIns="91787" bIns="45893" rtlCol="0"/>
          <a:lstStyle>
            <a:lvl1pPr algn="r" eaLnBrk="0" hangingPunct="0">
              <a:defRPr sz="1200"/>
            </a:lvl1pPr>
          </a:lstStyle>
          <a:p>
            <a:pPr>
              <a:defRPr/>
            </a:pPr>
            <a:fld id="{EEE8F211-F7FD-4719-8317-050DDA12E26B}" type="datetimeFigureOut">
              <a:rPr lang="en-US"/>
              <a:pPr>
                <a:defRPr/>
              </a:pPr>
              <a:t>6/8/2021</a:t>
            </a:fld>
            <a:endParaRPr lang="en-US" dirty="0"/>
          </a:p>
        </p:txBody>
      </p:sp>
      <p:sp>
        <p:nvSpPr>
          <p:cNvPr id="4" name="Footer Placeholder 3">
            <a:extLst>
              <a:ext uri="{FF2B5EF4-FFF2-40B4-BE49-F238E27FC236}">
                <a16:creationId xmlns:a16="http://schemas.microsoft.com/office/drawing/2014/main" id="{6365C18B-6185-4254-8D98-ACF8304E8331}"/>
              </a:ext>
            </a:extLst>
          </p:cNvPr>
          <p:cNvSpPr>
            <a:spLocks noGrp="1"/>
          </p:cNvSpPr>
          <p:nvPr>
            <p:ph type="ftr" sz="quarter" idx="2"/>
          </p:nvPr>
        </p:nvSpPr>
        <p:spPr>
          <a:xfrm>
            <a:off x="0" y="8842051"/>
            <a:ext cx="3043131" cy="465455"/>
          </a:xfrm>
          <a:prstGeom prst="rect">
            <a:avLst/>
          </a:prstGeom>
        </p:spPr>
        <p:txBody>
          <a:bodyPr vert="horz" lIns="91787" tIns="45893" rIns="91787" bIns="45893" rtlCol="0" anchor="b"/>
          <a:lstStyle>
            <a:lvl1pPr algn="l" eaLnBrk="0" hangingPunct="0">
              <a:defRPr sz="1200"/>
            </a:lvl1pPr>
          </a:lstStyle>
          <a:p>
            <a:pPr>
              <a:defRPr/>
            </a:pPr>
            <a:endParaRPr lang="en-US" dirty="0"/>
          </a:p>
        </p:txBody>
      </p:sp>
      <p:sp>
        <p:nvSpPr>
          <p:cNvPr id="5" name="Slide Number Placeholder 4">
            <a:extLst>
              <a:ext uri="{FF2B5EF4-FFF2-40B4-BE49-F238E27FC236}">
                <a16:creationId xmlns:a16="http://schemas.microsoft.com/office/drawing/2014/main" id="{530675DF-BBC7-4A95-805C-455FC35929EC}"/>
              </a:ext>
            </a:extLst>
          </p:cNvPr>
          <p:cNvSpPr>
            <a:spLocks noGrp="1"/>
          </p:cNvSpPr>
          <p:nvPr>
            <p:ph type="sldNum" sz="quarter" idx="3"/>
          </p:nvPr>
        </p:nvSpPr>
        <p:spPr>
          <a:xfrm>
            <a:off x="3978377" y="8842051"/>
            <a:ext cx="3043131" cy="465455"/>
          </a:xfrm>
          <a:prstGeom prst="rect">
            <a:avLst/>
          </a:prstGeom>
        </p:spPr>
        <p:txBody>
          <a:bodyPr vert="horz" wrap="square" lIns="91787" tIns="45893" rIns="91787" bIns="45893" numCol="1" anchor="b" anchorCtr="0" compatLnSpc="1">
            <a:prstTxWarp prst="textNoShape">
              <a:avLst/>
            </a:prstTxWarp>
          </a:bodyPr>
          <a:lstStyle>
            <a:lvl1pPr algn="r" eaLnBrk="0" hangingPunct="0">
              <a:defRPr sz="1200"/>
            </a:lvl1pPr>
          </a:lstStyle>
          <a:p>
            <a:fld id="{37C1E4E0-FA3B-480E-9BC3-6BC9B731260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9991E91-79A3-4505-A02C-9584A2306F34}" type="slidenum">
              <a:rPr lang="en-US" altLang="en-US" smtClean="0"/>
              <a:pPr/>
              <a:t>‹#›</a:t>
            </a:fld>
            <a:endParaRPr lang="en-US" altLang="en-US" dirty="0"/>
          </a:p>
        </p:txBody>
      </p:sp>
    </p:spTree>
    <p:extLst>
      <p:ext uri="{BB962C8B-B14F-4D97-AF65-F5344CB8AC3E}">
        <p14:creationId xmlns:p14="http://schemas.microsoft.com/office/powerpoint/2010/main" val="3876348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690A35A-3EB7-42E0-9272-6BF6B7F7F1C2}" type="slidenum">
              <a:rPr lang="en-US" altLang="en-US" smtClean="0"/>
              <a:pPr/>
              <a:t>‹#›</a:t>
            </a:fld>
            <a:endParaRPr lang="en-US" altLang="en-US" dirty="0"/>
          </a:p>
        </p:txBody>
      </p:sp>
    </p:spTree>
    <p:extLst>
      <p:ext uri="{BB962C8B-B14F-4D97-AF65-F5344CB8AC3E}">
        <p14:creationId xmlns:p14="http://schemas.microsoft.com/office/powerpoint/2010/main" val="905827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8F5C0DE-FB46-4F76-A046-314F494F65AB}" type="slidenum">
              <a:rPr lang="en-US" altLang="en-US" smtClean="0"/>
              <a:pPr/>
              <a:t>‹#›</a:t>
            </a:fld>
            <a:endParaRPr lang="en-US" altLang="en-US" dirty="0"/>
          </a:p>
        </p:txBody>
      </p:sp>
    </p:spTree>
    <p:extLst>
      <p:ext uri="{BB962C8B-B14F-4D97-AF65-F5344CB8AC3E}">
        <p14:creationId xmlns:p14="http://schemas.microsoft.com/office/powerpoint/2010/main" val="3562192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1">
                <a:solidFill>
                  <a:schemeClr val="accent2">
                    <a:lumMod val="7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9991E91-79A3-4505-A02C-9584A2306F34}" type="slidenum">
              <a:rPr lang="en-US" altLang="en-US" smtClean="0"/>
              <a:pPr/>
              <a:t>‹#›</a:t>
            </a:fld>
            <a:endParaRPr lang="en-US" altLang="en-US" dirty="0"/>
          </a:p>
        </p:txBody>
      </p:sp>
    </p:spTree>
    <p:extLst>
      <p:ext uri="{BB962C8B-B14F-4D97-AF65-F5344CB8AC3E}">
        <p14:creationId xmlns:p14="http://schemas.microsoft.com/office/powerpoint/2010/main" val="127521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654351D-E789-4A60-9C56-EA642BDB2ED3}" type="slidenum">
              <a:rPr lang="en-US" altLang="en-US" smtClean="0"/>
              <a:pPr/>
              <a:t>‹#›</a:t>
            </a:fld>
            <a:endParaRPr lang="en-US" altLang="en-US" dirty="0"/>
          </a:p>
        </p:txBody>
      </p:sp>
    </p:spTree>
    <p:extLst>
      <p:ext uri="{BB962C8B-B14F-4D97-AF65-F5344CB8AC3E}">
        <p14:creationId xmlns:p14="http://schemas.microsoft.com/office/powerpoint/2010/main" val="3106571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pPr>
              <a:defRPr/>
            </a:pPr>
            <a:endParaRPr lang="en-US" dirty="0"/>
          </a:p>
        </p:txBody>
      </p:sp>
      <p:sp>
        <p:nvSpPr>
          <p:cNvPr id="5" name="Footer Placeholder 4"/>
          <p:cNvSpPr>
            <a:spLocks noGrp="1"/>
          </p:cNvSpPr>
          <p:nvPr>
            <p:ph type="ftr" sz="quarter" idx="11"/>
          </p:nvPr>
        </p:nvSpPr>
        <p:spPr>
          <a:xfrm>
            <a:off x="1637031" y="6272785"/>
            <a:ext cx="4745736" cy="365125"/>
          </a:xfrm>
        </p:spPr>
        <p:txBody>
          <a:body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2B5E3524-CAC6-495A-949B-97830FF7A2BD}" type="slidenum">
              <a:rPr lang="en-US" altLang="en-US" smtClean="0"/>
              <a:pPr/>
              <a:t>‹#›</a:t>
            </a:fld>
            <a:endParaRPr lang="en-US" altLang="en-US" dirty="0"/>
          </a:p>
        </p:txBody>
      </p:sp>
    </p:spTree>
    <p:extLst>
      <p:ext uri="{BB962C8B-B14F-4D97-AF65-F5344CB8AC3E}">
        <p14:creationId xmlns:p14="http://schemas.microsoft.com/office/powerpoint/2010/main" val="2801689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C0712645-A73A-4A85-8B4B-4A0E90EC9E4D}" type="slidenum">
              <a:rPr lang="en-US" altLang="en-US" smtClean="0"/>
              <a:pPr/>
              <a:t>‹#›</a:t>
            </a:fld>
            <a:endParaRPr lang="en-US" altLang="en-US" dirty="0"/>
          </a:p>
        </p:txBody>
      </p:sp>
    </p:spTree>
    <p:extLst>
      <p:ext uri="{BB962C8B-B14F-4D97-AF65-F5344CB8AC3E}">
        <p14:creationId xmlns:p14="http://schemas.microsoft.com/office/powerpoint/2010/main" val="2045788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00745FD7-8D5D-414C-A327-01C707C4D04C}" type="slidenum">
              <a:rPr lang="en-US" altLang="en-US" smtClean="0"/>
              <a:pPr/>
              <a:t>‹#›</a:t>
            </a:fld>
            <a:endParaRPr lang="en-US" altLang="en-US" dirty="0"/>
          </a:p>
        </p:txBody>
      </p:sp>
    </p:spTree>
    <p:extLst>
      <p:ext uri="{BB962C8B-B14F-4D97-AF65-F5344CB8AC3E}">
        <p14:creationId xmlns:p14="http://schemas.microsoft.com/office/powerpoint/2010/main" val="52135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F8E7192-790E-40F6-BD0F-A90CC0855B72}" type="slidenum">
              <a:rPr lang="en-US" altLang="en-US" smtClean="0"/>
              <a:pPr/>
              <a:t>‹#›</a:t>
            </a:fld>
            <a:endParaRPr lang="en-US" altLang="en-US" dirty="0"/>
          </a:p>
        </p:txBody>
      </p:sp>
    </p:spTree>
    <p:extLst>
      <p:ext uri="{BB962C8B-B14F-4D97-AF65-F5344CB8AC3E}">
        <p14:creationId xmlns:p14="http://schemas.microsoft.com/office/powerpoint/2010/main" val="62190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7CFA000F-23A8-4B45-A31B-0554C822CA8B}" type="slidenum">
              <a:rPr lang="en-US" altLang="en-US" smtClean="0"/>
              <a:pPr/>
              <a:t>‹#›</a:t>
            </a:fld>
            <a:endParaRPr lang="en-US" altLang="en-US" dirty="0"/>
          </a:p>
        </p:txBody>
      </p:sp>
    </p:spTree>
    <p:extLst>
      <p:ext uri="{BB962C8B-B14F-4D97-AF65-F5344CB8AC3E}">
        <p14:creationId xmlns:p14="http://schemas.microsoft.com/office/powerpoint/2010/main" val="1636760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34697B77-D683-44CF-BF1F-0A34FFECA069}" type="slidenum">
              <a:rPr lang="en-US" altLang="en-US" smtClean="0"/>
              <a:pPr/>
              <a:t>‹#›</a:t>
            </a:fld>
            <a:endParaRPr lang="en-US" altLang="en-US" dirty="0"/>
          </a:p>
        </p:txBody>
      </p:sp>
    </p:spTree>
    <p:extLst>
      <p:ext uri="{BB962C8B-B14F-4D97-AF65-F5344CB8AC3E}">
        <p14:creationId xmlns:p14="http://schemas.microsoft.com/office/powerpoint/2010/main" val="1403660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B654351D-E789-4A60-9C56-EA642BDB2ED3}" type="slidenum">
              <a:rPr lang="en-US" altLang="en-US" smtClean="0"/>
              <a:pPr/>
              <a:t>‹#›</a:t>
            </a:fld>
            <a:endParaRPr lang="en-US" altLang="en-US" dirty="0"/>
          </a:p>
        </p:txBody>
      </p:sp>
    </p:spTree>
    <p:extLst>
      <p:ext uri="{BB962C8B-B14F-4D97-AF65-F5344CB8AC3E}">
        <p14:creationId xmlns:p14="http://schemas.microsoft.com/office/powerpoint/2010/main" val="4226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pPr>
              <a:defRPr/>
            </a:pPr>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8FE1605B-1DB4-4777-B846-2D488593CF87}" type="slidenum">
              <a:rPr lang="en-US" altLang="en-US" smtClean="0"/>
              <a:pPr/>
              <a:t>‹#›</a:t>
            </a:fld>
            <a:endParaRPr lang="en-US" altLang="en-US" dirty="0"/>
          </a:p>
        </p:txBody>
      </p:sp>
    </p:spTree>
    <p:extLst>
      <p:ext uri="{BB962C8B-B14F-4D97-AF65-F5344CB8AC3E}">
        <p14:creationId xmlns:p14="http://schemas.microsoft.com/office/powerpoint/2010/main" val="4125263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4690A35A-3EB7-42E0-9272-6BF6B7F7F1C2}" type="slidenum">
              <a:rPr lang="en-US" altLang="en-US" smtClean="0"/>
              <a:pPr/>
              <a:t>‹#›</a:t>
            </a:fld>
            <a:endParaRPr lang="en-US" altLang="en-US" dirty="0"/>
          </a:p>
        </p:txBody>
      </p:sp>
    </p:spTree>
    <p:extLst>
      <p:ext uri="{BB962C8B-B14F-4D97-AF65-F5344CB8AC3E}">
        <p14:creationId xmlns:p14="http://schemas.microsoft.com/office/powerpoint/2010/main" val="5442351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A8F5C0DE-FB46-4F76-A046-314F494F65AB}" type="slidenum">
              <a:rPr lang="en-US" altLang="en-US" smtClean="0"/>
              <a:pPr/>
              <a:t>‹#›</a:t>
            </a:fld>
            <a:endParaRPr lang="en-US" altLang="en-US" dirty="0"/>
          </a:p>
        </p:txBody>
      </p:sp>
    </p:spTree>
    <p:extLst>
      <p:ext uri="{BB962C8B-B14F-4D97-AF65-F5344CB8AC3E}">
        <p14:creationId xmlns:p14="http://schemas.microsoft.com/office/powerpoint/2010/main" val="4183258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pPr>
              <a:defRPr/>
            </a:pPr>
            <a:endParaRPr lang="en-US" dirty="0"/>
          </a:p>
        </p:txBody>
      </p:sp>
      <p:sp>
        <p:nvSpPr>
          <p:cNvPr id="5" name="Footer Placeholder 4"/>
          <p:cNvSpPr>
            <a:spLocks noGrp="1"/>
          </p:cNvSpPr>
          <p:nvPr>
            <p:ph type="ftr" sz="quarter" idx="11"/>
          </p:nvPr>
        </p:nvSpPr>
        <p:spPr>
          <a:xfrm>
            <a:off x="1637031" y="6272785"/>
            <a:ext cx="4745736" cy="365125"/>
          </a:xfrm>
        </p:spPr>
        <p:txBody>
          <a:bodyPr/>
          <a:lstStyle/>
          <a:p>
            <a:pPr>
              <a:defRPr/>
            </a:pPr>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2B5E3524-CAC6-495A-949B-97830FF7A2BD}" type="slidenum">
              <a:rPr lang="en-US" altLang="en-US" smtClean="0"/>
              <a:pPr/>
              <a:t>‹#›</a:t>
            </a:fld>
            <a:endParaRPr lang="en-US" altLang="en-US" dirty="0"/>
          </a:p>
        </p:txBody>
      </p:sp>
    </p:spTree>
    <p:extLst>
      <p:ext uri="{BB962C8B-B14F-4D97-AF65-F5344CB8AC3E}">
        <p14:creationId xmlns:p14="http://schemas.microsoft.com/office/powerpoint/2010/main" val="1929159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fld id="{C0712645-A73A-4A85-8B4B-4A0E90EC9E4D}" type="slidenum">
              <a:rPr lang="en-US" altLang="en-US" smtClean="0"/>
              <a:pPr/>
              <a:t>‹#›</a:t>
            </a:fld>
            <a:endParaRPr lang="en-US" altLang="en-US" dirty="0"/>
          </a:p>
        </p:txBody>
      </p:sp>
    </p:spTree>
    <p:extLst>
      <p:ext uri="{BB962C8B-B14F-4D97-AF65-F5344CB8AC3E}">
        <p14:creationId xmlns:p14="http://schemas.microsoft.com/office/powerpoint/2010/main" val="1312747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fld id="{00745FD7-8D5D-414C-A327-01C707C4D04C}" type="slidenum">
              <a:rPr lang="en-US" altLang="en-US" smtClean="0"/>
              <a:pPr/>
              <a:t>‹#›</a:t>
            </a:fld>
            <a:endParaRPr lang="en-US" altLang="en-US" dirty="0"/>
          </a:p>
        </p:txBody>
      </p:sp>
    </p:spTree>
    <p:extLst>
      <p:ext uri="{BB962C8B-B14F-4D97-AF65-F5344CB8AC3E}">
        <p14:creationId xmlns:p14="http://schemas.microsoft.com/office/powerpoint/2010/main" val="1968234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DF8E7192-790E-40F6-BD0F-A90CC0855B72}" type="slidenum">
              <a:rPr lang="en-US" altLang="en-US" smtClean="0"/>
              <a:pPr/>
              <a:t>‹#›</a:t>
            </a:fld>
            <a:endParaRPr lang="en-US" altLang="en-US" dirty="0"/>
          </a:p>
        </p:txBody>
      </p:sp>
    </p:spTree>
    <p:extLst>
      <p:ext uri="{BB962C8B-B14F-4D97-AF65-F5344CB8AC3E}">
        <p14:creationId xmlns:p14="http://schemas.microsoft.com/office/powerpoint/2010/main" val="1261664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fld id="{7CFA000F-23A8-4B45-A31B-0554C822CA8B}" type="slidenum">
              <a:rPr lang="en-US" altLang="en-US" smtClean="0"/>
              <a:pPr/>
              <a:t>‹#›</a:t>
            </a:fld>
            <a:endParaRPr lang="en-US" altLang="en-US" dirty="0"/>
          </a:p>
        </p:txBody>
      </p:sp>
    </p:spTree>
    <p:extLst>
      <p:ext uri="{BB962C8B-B14F-4D97-AF65-F5344CB8AC3E}">
        <p14:creationId xmlns:p14="http://schemas.microsoft.com/office/powerpoint/2010/main" val="748261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34697B77-D683-44CF-BF1F-0A34FFECA069}" type="slidenum">
              <a:rPr lang="en-US" altLang="en-US" smtClean="0"/>
              <a:pPr/>
              <a:t>‹#›</a:t>
            </a:fld>
            <a:endParaRPr lang="en-US" altLang="en-US" dirty="0"/>
          </a:p>
        </p:txBody>
      </p:sp>
    </p:spTree>
    <p:extLst>
      <p:ext uri="{BB962C8B-B14F-4D97-AF65-F5344CB8AC3E}">
        <p14:creationId xmlns:p14="http://schemas.microsoft.com/office/powerpoint/2010/main" val="234974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2">
                    <a:lumMod val="50000"/>
                  </a:schemeClr>
                </a:solidFill>
              </a:defRPr>
            </a:lvl1pPr>
          </a:lstStyle>
          <a:p>
            <a:pPr>
              <a:defRPr/>
            </a:pPr>
            <a:endParaRPr lang="en-US" dirty="0"/>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7" name="Slide Number Placeholder 6"/>
          <p:cNvSpPr>
            <a:spLocks noGrp="1"/>
          </p:cNvSpPr>
          <p:nvPr>
            <p:ph type="sldNum" sz="quarter" idx="12"/>
          </p:nvPr>
        </p:nvSpPr>
        <p:spPr/>
        <p:txBody>
          <a:bodyPr/>
          <a:lstStyle/>
          <a:p>
            <a:fld id="{8FE1605B-1DB4-4777-B846-2D488593CF87}" type="slidenum">
              <a:rPr lang="en-US" altLang="en-US" smtClean="0"/>
              <a:pPr/>
              <a:t>‹#›</a:t>
            </a:fld>
            <a:endParaRPr lang="en-US" altLang="en-US" dirty="0"/>
          </a:p>
        </p:txBody>
      </p:sp>
    </p:spTree>
    <p:extLst>
      <p:ext uri="{BB962C8B-B14F-4D97-AF65-F5344CB8AC3E}">
        <p14:creationId xmlns:p14="http://schemas.microsoft.com/office/powerpoint/2010/main" val="1386396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fld id="{4F4543AD-0E52-4C67-AE71-90336E8504D6}" type="slidenum">
              <a:rPr lang="en-US" altLang="en-US" smtClean="0"/>
              <a:pPr/>
              <a:t>‹#›</a:t>
            </a:fld>
            <a:endParaRPr lang="en-US" altLang="en-US" dirty="0"/>
          </a:p>
        </p:txBody>
      </p:sp>
    </p:spTree>
    <p:extLst>
      <p:ext uri="{BB962C8B-B14F-4D97-AF65-F5344CB8AC3E}">
        <p14:creationId xmlns:p14="http://schemas.microsoft.com/office/powerpoint/2010/main" val="369294528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2">
                    <a:lumMod val="50000"/>
                  </a:schemeClr>
                </a:solidFill>
              </a:defRPr>
            </a:lvl1pPr>
          </a:lstStyle>
          <a:p>
            <a:pPr>
              <a:defRPr/>
            </a:pPr>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2">
                    <a:lumMod val="50000"/>
                  </a:schemeClr>
                </a:solidFill>
              </a:defRPr>
            </a:lvl1pPr>
          </a:lstStyle>
          <a:p>
            <a:pPr>
              <a:defRPr/>
            </a:pPr>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j-lt"/>
              </a:defRPr>
            </a:lvl1pPr>
          </a:lstStyle>
          <a:p>
            <a:fld id="{4F4543AD-0E52-4C67-AE71-90336E8504D6}" type="slidenum">
              <a:rPr lang="en-US" altLang="en-US" smtClean="0"/>
              <a:pPr/>
              <a:t>‹#›</a:t>
            </a:fld>
            <a:endParaRPr lang="en-US" altLang="en-US" dirty="0"/>
          </a:p>
        </p:txBody>
      </p:sp>
    </p:spTree>
    <p:extLst>
      <p:ext uri="{BB962C8B-B14F-4D97-AF65-F5344CB8AC3E}">
        <p14:creationId xmlns:p14="http://schemas.microsoft.com/office/powerpoint/2010/main" val="28328767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2.bin"/><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3.bin"/><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mindzpeak.blogspot.com/2009/05/beginning-of-thought-is-in-disagreement.html" TargetMode="External"/><Relationship Id="rId2" Type="http://schemas.openxmlformats.org/officeDocument/2006/relationships/image" Target="../media/image19.gi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E870544-7725-4140-8A4C-F7DEB33F7A9F}"/>
              </a:ext>
            </a:extLst>
          </p:cNvPr>
          <p:cNvSpPr>
            <a:spLocks noGrp="1" noChangeArrowheads="1"/>
          </p:cNvSpPr>
          <p:nvPr>
            <p:ph type="ctrTitle"/>
          </p:nvPr>
        </p:nvSpPr>
        <p:spPr>
          <a:xfrm>
            <a:off x="685800" y="381000"/>
            <a:ext cx="7772400" cy="1143000"/>
          </a:xfrm>
        </p:spPr>
        <p:txBody>
          <a:bodyPr/>
          <a:lstStyle/>
          <a:p>
            <a:pPr eaLnBrk="1" hangingPunct="1"/>
            <a:r>
              <a:rPr lang="en-US" altLang="en-US" dirty="0"/>
              <a:t> </a:t>
            </a:r>
          </a:p>
        </p:txBody>
      </p:sp>
      <p:sp>
        <p:nvSpPr>
          <p:cNvPr id="2051" name="Rectangle 3">
            <a:extLst>
              <a:ext uri="{FF2B5EF4-FFF2-40B4-BE49-F238E27FC236}">
                <a16:creationId xmlns:a16="http://schemas.microsoft.com/office/drawing/2014/main" id="{A0F2EA56-A3BF-4CAE-9FCE-A02FE3EC404E}"/>
              </a:ext>
            </a:extLst>
          </p:cNvPr>
          <p:cNvSpPr>
            <a:spLocks noGrp="1" noChangeArrowheads="1"/>
          </p:cNvSpPr>
          <p:nvPr>
            <p:ph type="subTitle" idx="1"/>
          </p:nvPr>
        </p:nvSpPr>
        <p:spPr>
          <a:xfrm>
            <a:off x="1371600" y="4343400"/>
            <a:ext cx="6400800" cy="1752600"/>
          </a:xfrm>
        </p:spPr>
        <p:txBody>
          <a:bodyPr rtlCol="0">
            <a:normAutofit/>
          </a:bodyPr>
          <a:lstStyle/>
          <a:p>
            <a:pPr algn="ctr" eaLnBrk="1" fontAlgn="auto" hangingPunct="1">
              <a:spcAft>
                <a:spcPts val="0"/>
              </a:spcAft>
              <a:defRPr/>
            </a:pPr>
            <a:endParaRPr lang="en-US" dirty="0"/>
          </a:p>
          <a:p>
            <a:pPr algn="ctr" eaLnBrk="1" fontAlgn="auto" hangingPunct="1">
              <a:spcAft>
                <a:spcPts val="0"/>
              </a:spcAft>
              <a:defRPr/>
            </a:pPr>
            <a:r>
              <a:rPr lang="en-US" dirty="0"/>
              <a:t>A GUIDE THROUGH THE PROCESS</a:t>
            </a:r>
          </a:p>
          <a:p>
            <a:pPr algn="ctr" eaLnBrk="1" fontAlgn="auto" hangingPunct="1">
              <a:spcAft>
                <a:spcPts val="0"/>
              </a:spcAft>
              <a:defRPr/>
            </a:pPr>
            <a:r>
              <a:rPr lang="en-US" sz="1400" dirty="0">
                <a:latin typeface="Garamond" panose="02020404030301010803" pitchFamily="18" charset="0"/>
              </a:rPr>
              <a:t>Allison, Bass &amp; Magee, L.L.P</a:t>
            </a:r>
          </a:p>
        </p:txBody>
      </p:sp>
      <p:sp>
        <p:nvSpPr>
          <p:cNvPr id="2052" name="WordArt 4">
            <a:extLst>
              <a:ext uri="{FF2B5EF4-FFF2-40B4-BE49-F238E27FC236}">
                <a16:creationId xmlns:a16="http://schemas.microsoft.com/office/drawing/2014/main" id="{76A7B1B1-FD7D-47E2-9A54-49998ED4171D}"/>
              </a:ext>
            </a:extLst>
          </p:cNvPr>
          <p:cNvSpPr>
            <a:spLocks noChangeArrowheads="1" noChangeShapeType="1" noTextEdit="1"/>
          </p:cNvSpPr>
          <p:nvPr/>
        </p:nvSpPr>
        <p:spPr bwMode="auto">
          <a:xfrm>
            <a:off x="1828800" y="3352800"/>
            <a:ext cx="5638800" cy="647700"/>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REDISTRICTING 2021</a:t>
            </a:r>
          </a:p>
        </p:txBody>
      </p:sp>
      <p:pic>
        <p:nvPicPr>
          <p:cNvPr id="2053" name="Picture 6">
            <a:extLst>
              <a:ext uri="{FF2B5EF4-FFF2-40B4-BE49-F238E27FC236}">
                <a16:creationId xmlns:a16="http://schemas.microsoft.com/office/drawing/2014/main" id="{D6B62056-E205-4BFE-9687-4517A60D9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60363"/>
            <a:ext cx="2971800"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a:extLst>
              <a:ext uri="{FF2B5EF4-FFF2-40B4-BE49-F238E27FC236}">
                <a16:creationId xmlns:a16="http://schemas.microsoft.com/office/drawing/2014/main" id="{039DB9A5-8351-4F11-8E69-68AA7DADF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1000"/>
            <a:ext cx="36322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E5DB956-3754-4033-A8D1-ED1402841249}"/>
              </a:ext>
            </a:extLst>
          </p:cNvPr>
          <p:cNvSpPr>
            <a:spLocks noGrp="1" noChangeArrowheads="1"/>
          </p:cNvSpPr>
          <p:nvPr>
            <p:ph type="title"/>
          </p:nvPr>
        </p:nvSpPr>
        <p:spPr>
          <a:xfrm>
            <a:off x="685800" y="304800"/>
            <a:ext cx="7772400" cy="1143000"/>
          </a:xfrm>
        </p:spPr>
        <p:txBody>
          <a:bodyPr/>
          <a:lstStyle/>
          <a:p>
            <a:pPr eaLnBrk="1" hangingPunct="1"/>
            <a:r>
              <a:rPr lang="en-US" altLang="en-US" dirty="0">
                <a:latin typeface="Times New Roman" panose="02020603050405020304" pitchFamily="18" charset="0"/>
                <a:cs typeface="Times New Roman" panose="02020603050405020304" pitchFamily="18" charset="0"/>
              </a:rPr>
              <a:t>Additional Steps</a:t>
            </a:r>
          </a:p>
        </p:txBody>
      </p:sp>
      <p:sp>
        <p:nvSpPr>
          <p:cNvPr id="16387" name="Rectangle 3">
            <a:extLst>
              <a:ext uri="{FF2B5EF4-FFF2-40B4-BE49-F238E27FC236}">
                <a16:creationId xmlns:a16="http://schemas.microsoft.com/office/drawing/2014/main" id="{49AC56EA-598A-4E60-BA8E-F2740BF92923}"/>
              </a:ext>
            </a:extLst>
          </p:cNvPr>
          <p:cNvSpPr>
            <a:spLocks noGrp="1" noChangeArrowheads="1"/>
          </p:cNvSpPr>
          <p:nvPr>
            <p:ph idx="1"/>
          </p:nvPr>
        </p:nvSpPr>
        <p:spPr>
          <a:xfrm>
            <a:off x="685800" y="1371600"/>
            <a:ext cx="7772400" cy="4114800"/>
          </a:xfrm>
        </p:spPr>
        <p:txBody>
          <a:bodyPr rtlCol="0">
            <a:normAutofit lnSpcReduction="10000"/>
          </a:bodyPr>
          <a:lstStyle/>
          <a:p>
            <a:pPr eaLnBrk="1" fontAlgn="auto" hangingPunct="1">
              <a:spcAft>
                <a:spcPts val="0"/>
              </a:spcAft>
              <a:defRPr/>
            </a:pPr>
            <a:r>
              <a:rPr lang="en-US" sz="2800" dirty="0">
                <a:latin typeface="Times New Roman" pitchFamily="18" charset="0"/>
                <a:cs typeface="Times New Roman" pitchFamily="18" charset="0"/>
              </a:rPr>
              <a:t>Develop Criteria for Reapportionment	</a:t>
            </a:r>
          </a:p>
          <a:p>
            <a:pPr lvl="1" eaLnBrk="1" fontAlgn="auto" hangingPunct="1">
              <a:spcAft>
                <a:spcPts val="0"/>
              </a:spcAft>
              <a:defRPr/>
            </a:pPr>
            <a:r>
              <a:rPr lang="en-US" sz="2800" dirty="0">
                <a:latin typeface="Times New Roman" pitchFamily="18" charset="0"/>
                <a:cs typeface="Times New Roman" pitchFamily="18" charset="0"/>
              </a:rPr>
              <a:t>1.	Compact and Contiguous</a:t>
            </a:r>
          </a:p>
          <a:p>
            <a:pPr lvl="1" eaLnBrk="1" fontAlgn="auto" hangingPunct="1">
              <a:spcAft>
                <a:spcPts val="0"/>
              </a:spcAft>
              <a:defRPr/>
            </a:pPr>
            <a:r>
              <a:rPr lang="en-US" sz="2800" dirty="0">
                <a:latin typeface="Times New Roman" pitchFamily="18" charset="0"/>
                <a:cs typeface="Times New Roman" pitchFamily="18" charset="0"/>
              </a:rPr>
              <a:t>2.	Well defined boundaries</a:t>
            </a:r>
          </a:p>
          <a:p>
            <a:pPr lvl="1" eaLnBrk="1" fontAlgn="auto" hangingPunct="1">
              <a:spcAft>
                <a:spcPts val="0"/>
              </a:spcAft>
              <a:defRPr/>
            </a:pPr>
            <a:r>
              <a:rPr lang="en-US" sz="2800" dirty="0">
                <a:latin typeface="Times New Roman" pitchFamily="18" charset="0"/>
                <a:cs typeface="Times New Roman" pitchFamily="18" charset="0"/>
              </a:rPr>
              <a:t>3.	Preserve neighborhoods and communities of 	interest</a:t>
            </a:r>
          </a:p>
          <a:p>
            <a:pPr lvl="1" eaLnBrk="1" fontAlgn="auto" hangingPunct="1">
              <a:spcAft>
                <a:spcPts val="0"/>
              </a:spcAft>
              <a:defRPr/>
            </a:pPr>
            <a:r>
              <a:rPr lang="en-US" sz="2800" dirty="0">
                <a:latin typeface="Times New Roman" pitchFamily="18" charset="0"/>
                <a:cs typeface="Times New Roman" pitchFamily="18" charset="0"/>
              </a:rPr>
              <a:t>4.	Comply with Voting Rights Act</a:t>
            </a:r>
          </a:p>
          <a:p>
            <a:pPr lvl="1" eaLnBrk="1" fontAlgn="auto" hangingPunct="1">
              <a:spcAft>
                <a:spcPts val="0"/>
              </a:spcAft>
              <a:defRPr/>
            </a:pPr>
            <a:r>
              <a:rPr lang="en-US" sz="2800" dirty="0">
                <a:latin typeface="Times New Roman" pitchFamily="18" charset="0"/>
                <a:cs typeface="Times New Roman" pitchFamily="18" charset="0"/>
              </a:rPr>
              <a:t>5.	Facilitate governmental functions:			a. 	Election Administration	</a:t>
            </a:r>
          </a:p>
          <a:p>
            <a:pPr marL="274320" lvl="1" indent="0" eaLnBrk="1" fontAlgn="auto" hangingPunct="1">
              <a:spcAft>
                <a:spcPts val="0"/>
              </a:spcAft>
              <a:buNone/>
              <a:defRPr/>
            </a:pPr>
            <a:r>
              <a:rPr lang="en-US" sz="2800" dirty="0">
                <a:latin typeface="Times New Roman" pitchFamily="18" charset="0"/>
                <a:cs typeface="Times New Roman" pitchFamily="18" charset="0"/>
              </a:rPr>
              <a:t>	b.	Road/Budget Balance			</a:t>
            </a:r>
          </a:p>
          <a:p>
            <a:pPr marL="274320" lvl="1" indent="0" eaLnBrk="1" fontAlgn="auto" hangingPunct="1">
              <a:spcAft>
                <a:spcPts val="0"/>
              </a:spcAft>
              <a:buNone/>
              <a:defRPr/>
            </a:pPr>
            <a:r>
              <a:rPr lang="en-US" sz="2800" dirty="0">
                <a:latin typeface="Times New Roman" pitchFamily="18" charset="0"/>
                <a:cs typeface="Times New Roman" pitchFamily="18" charset="0"/>
              </a:rPr>
              <a:t>	c.	Delivery of Services</a:t>
            </a:r>
          </a:p>
          <a:p>
            <a:pPr lvl="1" eaLnBrk="1" fontAlgn="auto" hangingPunct="1">
              <a:spcAft>
                <a:spcPts val="0"/>
              </a:spcAft>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9F52C7-2A15-4DD4-BB21-7EEBE92B5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29269"/>
            <a:ext cx="5029200" cy="6599462"/>
          </a:xfrm>
          <a:prstGeom prst="rect">
            <a:avLst/>
          </a:prstGeom>
        </p:spPr>
      </p:pic>
      <p:sp>
        <p:nvSpPr>
          <p:cNvPr id="2" name="TextBox 1">
            <a:extLst>
              <a:ext uri="{FF2B5EF4-FFF2-40B4-BE49-F238E27FC236}">
                <a16:creationId xmlns:a16="http://schemas.microsoft.com/office/drawing/2014/main" id="{984D4D9C-5B6B-418A-89F4-4BA1A445A9ED}"/>
              </a:ext>
            </a:extLst>
          </p:cNvPr>
          <p:cNvSpPr txBox="1"/>
          <p:nvPr/>
        </p:nvSpPr>
        <p:spPr>
          <a:xfrm>
            <a:off x="5791200" y="533400"/>
            <a:ext cx="1601721" cy="369332"/>
          </a:xfrm>
          <a:prstGeom prst="rect">
            <a:avLst/>
          </a:prstGeom>
          <a:noFill/>
        </p:spPr>
        <p:txBody>
          <a:bodyPr wrap="none" rtlCol="0">
            <a:spAutoFit/>
          </a:bodyPr>
          <a:lstStyle/>
          <a:p>
            <a:r>
              <a:rPr lang="en-US" dirty="0"/>
              <a:t>Polling Place</a:t>
            </a:r>
          </a:p>
        </p:txBody>
      </p:sp>
      <p:cxnSp>
        <p:nvCxnSpPr>
          <p:cNvPr id="5" name="Straight Arrow Connector 4">
            <a:extLst>
              <a:ext uri="{FF2B5EF4-FFF2-40B4-BE49-F238E27FC236}">
                <a16:creationId xmlns:a16="http://schemas.microsoft.com/office/drawing/2014/main" id="{067F62D2-68C4-49F8-AB57-36A7E1A639F3}"/>
              </a:ext>
            </a:extLst>
          </p:cNvPr>
          <p:cNvCxnSpPr>
            <a:cxnSpLocks/>
            <a:stCxn id="2" idx="1"/>
          </p:cNvCxnSpPr>
          <p:nvPr/>
        </p:nvCxnSpPr>
        <p:spPr>
          <a:xfrm flipH="1">
            <a:off x="2895600" y="718066"/>
            <a:ext cx="2895600" cy="50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A26ADA1-9348-4208-AA08-87948B979D40}"/>
              </a:ext>
            </a:extLst>
          </p:cNvPr>
          <p:cNvCxnSpPr>
            <a:stCxn id="2" idx="1"/>
          </p:cNvCxnSpPr>
          <p:nvPr/>
        </p:nvCxnSpPr>
        <p:spPr>
          <a:xfrm flipH="1">
            <a:off x="5105400" y="718066"/>
            <a:ext cx="685800" cy="1872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863F3C-20B6-4638-BC69-AD211AEDBA22}"/>
              </a:ext>
            </a:extLst>
          </p:cNvPr>
          <p:cNvSpPr txBox="1"/>
          <p:nvPr/>
        </p:nvSpPr>
        <p:spPr>
          <a:xfrm>
            <a:off x="5791200" y="2438400"/>
            <a:ext cx="2667000" cy="369332"/>
          </a:xfrm>
          <a:prstGeom prst="rect">
            <a:avLst/>
          </a:prstGeom>
          <a:noFill/>
        </p:spPr>
        <p:txBody>
          <a:bodyPr wrap="square" rtlCol="0">
            <a:spAutoFit/>
          </a:bodyPr>
          <a:lstStyle/>
          <a:p>
            <a:r>
              <a:rPr lang="en-US" dirty="0"/>
              <a:t>Incumbent residence</a:t>
            </a:r>
          </a:p>
        </p:txBody>
      </p:sp>
      <p:cxnSp>
        <p:nvCxnSpPr>
          <p:cNvPr id="11" name="Straight Arrow Connector 10">
            <a:extLst>
              <a:ext uri="{FF2B5EF4-FFF2-40B4-BE49-F238E27FC236}">
                <a16:creationId xmlns:a16="http://schemas.microsoft.com/office/drawing/2014/main" id="{6EDEFB0B-08F3-47F6-AE50-7A63413CDB6C}"/>
              </a:ext>
            </a:extLst>
          </p:cNvPr>
          <p:cNvCxnSpPr>
            <a:stCxn id="9" idx="1"/>
          </p:cNvCxnSpPr>
          <p:nvPr/>
        </p:nvCxnSpPr>
        <p:spPr>
          <a:xfrm flipH="1">
            <a:off x="4419600" y="2623066"/>
            <a:ext cx="1371600" cy="120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93AEAD3-E157-49C7-9568-24F79C67EFF9}"/>
              </a:ext>
            </a:extLst>
          </p:cNvPr>
          <p:cNvSpPr txBox="1"/>
          <p:nvPr/>
        </p:nvSpPr>
        <p:spPr>
          <a:xfrm>
            <a:off x="5791200" y="3048000"/>
            <a:ext cx="2286000" cy="646331"/>
          </a:xfrm>
          <a:prstGeom prst="rect">
            <a:avLst/>
          </a:prstGeom>
          <a:noFill/>
        </p:spPr>
        <p:txBody>
          <a:bodyPr wrap="square" rtlCol="0">
            <a:spAutoFit/>
          </a:bodyPr>
          <a:lstStyle/>
          <a:p>
            <a:r>
              <a:rPr lang="en-US" dirty="0"/>
              <a:t>Election Precinct boundary</a:t>
            </a:r>
          </a:p>
        </p:txBody>
      </p:sp>
      <p:cxnSp>
        <p:nvCxnSpPr>
          <p:cNvPr id="14" name="Straight Arrow Connector 13">
            <a:extLst>
              <a:ext uri="{FF2B5EF4-FFF2-40B4-BE49-F238E27FC236}">
                <a16:creationId xmlns:a16="http://schemas.microsoft.com/office/drawing/2014/main" id="{A9C3D1B2-1139-469E-9838-6DAC2FEC7F9A}"/>
              </a:ext>
            </a:extLst>
          </p:cNvPr>
          <p:cNvCxnSpPr>
            <a:stCxn id="12" idx="1"/>
          </p:cNvCxnSpPr>
          <p:nvPr/>
        </p:nvCxnSpPr>
        <p:spPr>
          <a:xfrm flipH="1">
            <a:off x="2362200" y="3371166"/>
            <a:ext cx="3429000" cy="2102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D315CA0-130F-4EC7-9993-BC2859D95AAF}"/>
              </a:ext>
            </a:extLst>
          </p:cNvPr>
          <p:cNvCxnSpPr>
            <a:stCxn id="12" idx="1"/>
          </p:cNvCxnSpPr>
          <p:nvPr/>
        </p:nvCxnSpPr>
        <p:spPr>
          <a:xfrm flipH="1" flipV="1">
            <a:off x="3657600" y="2438400"/>
            <a:ext cx="2133600" cy="9327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7F19C2-C752-4934-9D34-F14B1D49B613}"/>
              </a:ext>
            </a:extLst>
          </p:cNvPr>
          <p:cNvSpPr txBox="1"/>
          <p:nvPr/>
        </p:nvSpPr>
        <p:spPr>
          <a:xfrm>
            <a:off x="5867400" y="4267200"/>
            <a:ext cx="1752600" cy="646331"/>
          </a:xfrm>
          <a:prstGeom prst="rect">
            <a:avLst/>
          </a:prstGeom>
          <a:noFill/>
        </p:spPr>
        <p:txBody>
          <a:bodyPr wrap="square" rtlCol="0">
            <a:spAutoFit/>
          </a:bodyPr>
          <a:lstStyle/>
          <a:p>
            <a:r>
              <a:rPr lang="en-US" dirty="0"/>
              <a:t>Census Block boundary</a:t>
            </a:r>
          </a:p>
        </p:txBody>
      </p:sp>
      <p:cxnSp>
        <p:nvCxnSpPr>
          <p:cNvPr id="19" name="Straight Arrow Connector 18">
            <a:extLst>
              <a:ext uri="{FF2B5EF4-FFF2-40B4-BE49-F238E27FC236}">
                <a16:creationId xmlns:a16="http://schemas.microsoft.com/office/drawing/2014/main" id="{A37249B4-BC52-4E35-9C9F-A3B631492B32}"/>
              </a:ext>
            </a:extLst>
          </p:cNvPr>
          <p:cNvCxnSpPr>
            <a:stCxn id="17" idx="1"/>
          </p:cNvCxnSpPr>
          <p:nvPr/>
        </p:nvCxnSpPr>
        <p:spPr>
          <a:xfrm flipH="1">
            <a:off x="4800600" y="4590366"/>
            <a:ext cx="1066800" cy="134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E16E4E1-1752-4D39-B4D9-4A24CB79F9D9}"/>
              </a:ext>
            </a:extLst>
          </p:cNvPr>
          <p:cNvCxnSpPr>
            <a:stCxn id="17" idx="1"/>
          </p:cNvCxnSpPr>
          <p:nvPr/>
        </p:nvCxnSpPr>
        <p:spPr>
          <a:xfrm flipH="1">
            <a:off x="4495800" y="4590366"/>
            <a:ext cx="13716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C93F413-8205-44EF-B721-B600943A2FA0}"/>
              </a:ext>
            </a:extLst>
          </p:cNvPr>
          <p:cNvCxnSpPr>
            <a:stCxn id="17" idx="1"/>
          </p:cNvCxnSpPr>
          <p:nvPr/>
        </p:nvCxnSpPr>
        <p:spPr>
          <a:xfrm flipH="1">
            <a:off x="3200400" y="4590366"/>
            <a:ext cx="266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3590F5A-6DD5-46BB-989B-21EAC55B73E8}"/>
              </a:ext>
            </a:extLst>
          </p:cNvPr>
          <p:cNvSpPr txBox="1"/>
          <p:nvPr/>
        </p:nvSpPr>
        <p:spPr>
          <a:xfrm>
            <a:off x="6019800" y="1600200"/>
            <a:ext cx="1828800" cy="369332"/>
          </a:xfrm>
          <a:prstGeom prst="rect">
            <a:avLst/>
          </a:prstGeom>
          <a:noFill/>
        </p:spPr>
        <p:txBody>
          <a:bodyPr wrap="square" rtlCol="0">
            <a:spAutoFit/>
          </a:bodyPr>
          <a:lstStyle/>
          <a:p>
            <a:r>
              <a:rPr lang="en-US" dirty="0"/>
              <a:t>Major highway</a:t>
            </a:r>
          </a:p>
        </p:txBody>
      </p:sp>
      <p:cxnSp>
        <p:nvCxnSpPr>
          <p:cNvPr id="26" name="Straight Arrow Connector 25">
            <a:extLst>
              <a:ext uri="{FF2B5EF4-FFF2-40B4-BE49-F238E27FC236}">
                <a16:creationId xmlns:a16="http://schemas.microsoft.com/office/drawing/2014/main" id="{0B9A5726-649E-4E2B-B082-59FE8C173C5E}"/>
              </a:ext>
            </a:extLst>
          </p:cNvPr>
          <p:cNvCxnSpPr>
            <a:stCxn id="24" idx="1"/>
          </p:cNvCxnSpPr>
          <p:nvPr/>
        </p:nvCxnSpPr>
        <p:spPr>
          <a:xfrm flipH="1" flipV="1">
            <a:off x="4724400" y="1475601"/>
            <a:ext cx="1295400" cy="309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86913F7-7AAF-4946-89B3-8F5F10953839}"/>
              </a:ext>
            </a:extLst>
          </p:cNvPr>
          <p:cNvCxnSpPr>
            <a:stCxn id="24" idx="1"/>
          </p:cNvCxnSpPr>
          <p:nvPr/>
        </p:nvCxnSpPr>
        <p:spPr>
          <a:xfrm flipH="1" flipV="1">
            <a:off x="1676400" y="1225898"/>
            <a:ext cx="4343400" cy="5589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63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AB8E1D7-50CC-4DBE-8BC5-58885AB87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52400"/>
            <a:ext cx="4841875" cy="6477000"/>
          </a:xfrm>
        </p:spPr>
      </p:pic>
      <p:sp>
        <p:nvSpPr>
          <p:cNvPr id="2" name="TextBox 1">
            <a:extLst>
              <a:ext uri="{FF2B5EF4-FFF2-40B4-BE49-F238E27FC236}">
                <a16:creationId xmlns:a16="http://schemas.microsoft.com/office/drawing/2014/main" id="{00E558DA-54B3-40D2-B6A4-F349F5BD4C36}"/>
              </a:ext>
            </a:extLst>
          </p:cNvPr>
          <p:cNvSpPr txBox="1"/>
          <p:nvPr/>
        </p:nvSpPr>
        <p:spPr>
          <a:xfrm>
            <a:off x="5105400" y="533400"/>
            <a:ext cx="3733800" cy="5909310"/>
          </a:xfrm>
          <a:prstGeom prst="rect">
            <a:avLst/>
          </a:prstGeom>
          <a:noFill/>
        </p:spPr>
        <p:txBody>
          <a:bodyPr wrap="square" rtlCol="0">
            <a:spAutoFit/>
          </a:bodyPr>
          <a:lstStyle/>
          <a:p>
            <a:r>
              <a:rPr lang="en-US" dirty="0"/>
              <a:t>Some counties have used “arbitrary boundaries” for election precinct lines, such as abstracts, or merely drawn lines on a map.</a:t>
            </a:r>
          </a:p>
          <a:p>
            <a:endParaRPr lang="en-US" dirty="0"/>
          </a:p>
          <a:p>
            <a:r>
              <a:rPr lang="en-US" dirty="0"/>
              <a:t>The census is based on census blocks, which use “physical” lines, typically highways, streams, easements (which are not always visible) and municipal boundaries (which are not always physical).</a:t>
            </a:r>
          </a:p>
          <a:p>
            <a:endParaRPr lang="en-US" dirty="0"/>
          </a:p>
          <a:p>
            <a:r>
              <a:rPr lang="en-US" dirty="0"/>
              <a:t>Here, Motley County used arbitrary boundaries, i.e. the black lines.  The Secretary of State substituted Voter Tabulation Districts in red, which are based on census blocks.</a:t>
            </a:r>
          </a:p>
        </p:txBody>
      </p:sp>
      <p:cxnSp>
        <p:nvCxnSpPr>
          <p:cNvPr id="4" name="Straight Arrow Connector 3">
            <a:extLst>
              <a:ext uri="{FF2B5EF4-FFF2-40B4-BE49-F238E27FC236}">
                <a16:creationId xmlns:a16="http://schemas.microsoft.com/office/drawing/2014/main" id="{1E204D2F-B6E3-4F8B-8F05-55C4EBA0D998}"/>
              </a:ext>
            </a:extLst>
          </p:cNvPr>
          <p:cNvCxnSpPr/>
          <p:nvPr/>
        </p:nvCxnSpPr>
        <p:spPr>
          <a:xfrm flipH="1">
            <a:off x="2438400" y="1066800"/>
            <a:ext cx="2667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B124488-C419-4751-9FB6-4BC65A01A533}"/>
              </a:ext>
            </a:extLst>
          </p:cNvPr>
          <p:cNvCxnSpPr/>
          <p:nvPr/>
        </p:nvCxnSpPr>
        <p:spPr>
          <a:xfrm flipH="1" flipV="1">
            <a:off x="3657600" y="4343400"/>
            <a:ext cx="1524000" cy="129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879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C09FCBB-BBF5-4B3A-887D-09AB38DDB4B4}"/>
              </a:ext>
            </a:extLst>
          </p:cNvPr>
          <p:cNvSpPr>
            <a:spLocks noGrp="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Once Census Data Released</a:t>
            </a:r>
          </a:p>
        </p:txBody>
      </p:sp>
      <p:sp>
        <p:nvSpPr>
          <p:cNvPr id="15363" name="Content Placeholder 2">
            <a:extLst>
              <a:ext uri="{FF2B5EF4-FFF2-40B4-BE49-F238E27FC236}">
                <a16:creationId xmlns:a16="http://schemas.microsoft.com/office/drawing/2014/main" id="{12AA70F6-E5E6-4389-80AE-0FDCDA258DD1}"/>
              </a:ext>
            </a:extLst>
          </p:cNvPr>
          <p:cNvSpPr>
            <a:spLocks noGrp="1"/>
          </p:cNvSpPr>
          <p:nvPr>
            <p:ph idx="1"/>
          </p:nvPr>
        </p:nvSpPr>
        <p:spPr/>
        <p:txBody>
          <a:bodyPr>
            <a:noAutofit/>
          </a:bodyPr>
          <a:lstStyle/>
          <a:p>
            <a:pPr lvl="1"/>
            <a:r>
              <a:rPr lang="en-US" altLang="en-US" sz="3000" dirty="0">
                <a:latin typeface="Times New Roman" panose="02020603050405020304" pitchFamily="18" charset="0"/>
                <a:cs typeface="Times New Roman" panose="02020603050405020304" pitchFamily="18" charset="0"/>
              </a:rPr>
              <a:t>Initial Assessment- A demographic assessment of the existing political boundaries with 2020 Census data.  Assessment will identify:</a:t>
            </a:r>
          </a:p>
          <a:p>
            <a:pPr lvl="2" algn="just"/>
            <a:r>
              <a:rPr lang="en-US" altLang="en-US" sz="3000" dirty="0">
                <a:latin typeface="Times New Roman" panose="02020603050405020304" pitchFamily="18" charset="0"/>
                <a:cs typeface="Times New Roman" panose="02020603050405020304" pitchFamily="18" charset="0"/>
              </a:rPr>
              <a:t>Population shifts in terms of number, balance, i.e. one-person-one-vote analysis</a:t>
            </a:r>
          </a:p>
          <a:p>
            <a:pPr lvl="2" algn="just"/>
            <a:r>
              <a:rPr lang="en-US" altLang="en-US" sz="3000" dirty="0">
                <a:latin typeface="Times New Roman" panose="02020603050405020304" pitchFamily="18" charset="0"/>
                <a:cs typeface="Times New Roman" panose="02020603050405020304" pitchFamily="18" charset="0"/>
              </a:rPr>
              <a:t>Racial makeup of electorate, i.e. packing, fragmenting, age and race voting block analysis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79D1D4-EA45-4CA5-B44A-C7F85F4F8F65}"/>
              </a:ext>
            </a:extLst>
          </p:cNvPr>
          <p:cNvSpPr>
            <a:spLocks noGrp="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Permissible Standards</a:t>
            </a:r>
          </a:p>
        </p:txBody>
      </p:sp>
      <p:sp>
        <p:nvSpPr>
          <p:cNvPr id="16387" name="Content Placeholder 2">
            <a:extLst>
              <a:ext uri="{FF2B5EF4-FFF2-40B4-BE49-F238E27FC236}">
                <a16:creationId xmlns:a16="http://schemas.microsoft.com/office/drawing/2014/main" id="{6E060CFF-483E-4642-941B-F54FDA6E193F}"/>
              </a:ext>
            </a:extLst>
          </p:cNvPr>
          <p:cNvSpPr>
            <a:spLocks noGrp="1"/>
          </p:cNvSpPr>
          <p:nvPr>
            <p:ph idx="1"/>
          </p:nvPr>
        </p:nvSpPr>
        <p:spPr/>
        <p:txBody>
          <a:bodyPr>
            <a:normAutofit fontScale="92500" lnSpcReduction="10000"/>
          </a:bodyPr>
          <a:lstStyle/>
          <a:p>
            <a:pPr algn="just" eaLnBrk="1" hangingPunct="1"/>
            <a:r>
              <a:rPr lang="en-US" altLang="en-US" sz="3200" dirty="0">
                <a:latin typeface="Times New Roman" panose="02020603050405020304" pitchFamily="18" charset="0"/>
                <a:cs typeface="Times New Roman" panose="02020603050405020304" pitchFamily="18" charset="0"/>
              </a:rPr>
              <a:t>Population Balance-a total deviation of 10% top to bottom from an ideally balanced population, i.e.  Total population/# of Precincts.</a:t>
            </a:r>
          </a:p>
          <a:p>
            <a:pPr algn="just" eaLnBrk="1" hangingPunct="1"/>
            <a:r>
              <a:rPr lang="en-US" altLang="en-US" sz="3200" dirty="0">
                <a:latin typeface="Times New Roman" panose="02020603050405020304" pitchFamily="18" charset="0"/>
                <a:cs typeface="Times New Roman" panose="02020603050405020304" pitchFamily="18" charset="0"/>
              </a:rPr>
              <a:t>Each representative precinct-ward-district should be as equal as possible in terms of numerical balance, with a tolerance of no more than 5% above or below the ideal.</a:t>
            </a:r>
          </a:p>
          <a:p>
            <a:pPr algn="just" eaLnBrk="1" hangingPunct="1"/>
            <a:r>
              <a:rPr lang="en-US" altLang="en-US" sz="3200" dirty="0">
                <a:latin typeface="Times New Roman" panose="02020603050405020304" pitchFamily="18" charset="0"/>
                <a:cs typeface="Times New Roman" panose="02020603050405020304" pitchFamily="18" charset="0"/>
              </a:rPr>
              <a:t>Closer tolerance to 0% is desired to allow for population change over next ten years.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7AED3-B220-45DB-9EA2-67939EF52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6172200" cy="7620000"/>
          </a:xfrm>
          <a:prstGeom prst="rect">
            <a:avLst/>
          </a:prstGeom>
        </p:spPr>
      </p:pic>
      <p:sp>
        <p:nvSpPr>
          <p:cNvPr id="7" name="Arrow: Left 6">
            <a:extLst>
              <a:ext uri="{FF2B5EF4-FFF2-40B4-BE49-F238E27FC236}">
                <a16:creationId xmlns:a16="http://schemas.microsoft.com/office/drawing/2014/main" id="{97D1AA0A-274D-4ACC-91A5-7AC1EFF69D62}"/>
              </a:ext>
            </a:extLst>
          </p:cNvPr>
          <p:cNvSpPr/>
          <p:nvPr/>
        </p:nvSpPr>
        <p:spPr>
          <a:xfrm>
            <a:off x="6553200" y="1524000"/>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Left 7">
            <a:extLst>
              <a:ext uri="{FF2B5EF4-FFF2-40B4-BE49-F238E27FC236}">
                <a16:creationId xmlns:a16="http://schemas.microsoft.com/office/drawing/2014/main" id="{4BB53717-BB61-451F-AB73-178289F40D9A}"/>
              </a:ext>
            </a:extLst>
          </p:cNvPr>
          <p:cNvSpPr/>
          <p:nvPr/>
        </p:nvSpPr>
        <p:spPr>
          <a:xfrm>
            <a:off x="6705600" y="1676400"/>
            <a:ext cx="381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12D49D9F-1C86-4980-9608-D6E86826B629}"/>
              </a:ext>
            </a:extLst>
          </p:cNvPr>
          <p:cNvSpPr/>
          <p:nvPr/>
        </p:nvSpPr>
        <p:spPr>
          <a:xfrm>
            <a:off x="1431798" y="6019800"/>
            <a:ext cx="489204" cy="256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14805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ADF71F-7820-467B-9F9E-03EDDF0C1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52400"/>
            <a:ext cx="6433566" cy="7942674"/>
          </a:xfrm>
          <a:prstGeom prst="rect">
            <a:avLst/>
          </a:prstGeom>
          <a:solidFill>
            <a:srgbClr val="FFFF00">
              <a:alpha val="20000"/>
            </a:srgbClr>
          </a:solidFill>
        </p:spPr>
      </p:pic>
      <p:cxnSp>
        <p:nvCxnSpPr>
          <p:cNvPr id="5" name="Straight Arrow Connector 4">
            <a:extLst>
              <a:ext uri="{FF2B5EF4-FFF2-40B4-BE49-F238E27FC236}">
                <a16:creationId xmlns:a16="http://schemas.microsoft.com/office/drawing/2014/main" id="{5760631E-DA4C-4AB8-B56F-6E1580D5C120}"/>
              </a:ext>
            </a:extLst>
          </p:cNvPr>
          <p:cNvCxnSpPr/>
          <p:nvPr/>
        </p:nvCxnSpPr>
        <p:spPr>
          <a:xfrm flipH="1">
            <a:off x="5029200" y="2438400"/>
            <a:ext cx="24384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32347FC-0352-40F3-BAE9-F9FE8A788582}"/>
              </a:ext>
            </a:extLst>
          </p:cNvPr>
          <p:cNvCxnSpPr/>
          <p:nvPr/>
        </p:nvCxnSpPr>
        <p:spPr>
          <a:xfrm flipH="1">
            <a:off x="5029200" y="4648200"/>
            <a:ext cx="2590800" cy="137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27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9E98571-1494-4BF3-9417-672D49311CD4}"/>
              </a:ext>
            </a:extLst>
          </p:cNvPr>
          <p:cNvSpPr>
            <a:spLocks noGrp="1" noChangeArrowheads="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Additional Criteria</a:t>
            </a:r>
          </a:p>
        </p:txBody>
      </p:sp>
      <p:sp>
        <p:nvSpPr>
          <p:cNvPr id="13315" name="Rectangle 3">
            <a:extLst>
              <a:ext uri="{FF2B5EF4-FFF2-40B4-BE49-F238E27FC236}">
                <a16:creationId xmlns:a16="http://schemas.microsoft.com/office/drawing/2014/main" id="{63F1E3B4-8BE2-42A9-AD71-8E1CCD34E9BA}"/>
              </a:ext>
            </a:extLst>
          </p:cNvPr>
          <p:cNvSpPr>
            <a:spLocks noGrp="1" noChangeArrowheads="1"/>
          </p:cNvSpPr>
          <p:nvPr>
            <p:ph idx="1"/>
          </p:nvPr>
        </p:nvSpPr>
        <p:spPr/>
        <p:txBody>
          <a:bodyPr>
            <a:normAutofit fontScale="92500" lnSpcReduction="20000"/>
          </a:bodyPr>
          <a:lstStyle/>
          <a:p>
            <a:pPr algn="just" eaLnBrk="1" hangingPunct="1"/>
            <a:r>
              <a:rPr lang="en-US" altLang="en-US" sz="3200" dirty="0">
                <a:latin typeface="Times New Roman" panose="02020603050405020304" pitchFamily="18" charset="0"/>
                <a:cs typeface="Times New Roman" panose="02020603050405020304" pitchFamily="18" charset="0"/>
              </a:rPr>
              <a:t>Incumbent Office Holders retained in office where possible</a:t>
            </a:r>
          </a:p>
          <a:p>
            <a:pPr algn="just" eaLnBrk="1" hangingPunct="1"/>
            <a:r>
              <a:rPr lang="en-US" altLang="en-US" sz="3200" dirty="0">
                <a:latin typeface="Times New Roman" panose="02020603050405020304" pitchFamily="18" charset="0"/>
                <a:cs typeface="Times New Roman" panose="02020603050405020304" pitchFamily="18" charset="0"/>
              </a:rPr>
              <a:t>Minority representation established by prior DOJ pre-cleared plan should be maintained if possible without retrogression, unless benchmark established by prior plan would offend </a:t>
            </a:r>
            <a:r>
              <a:rPr lang="en-US" altLang="en-US" sz="3200" i="1" dirty="0">
                <a:latin typeface="Times New Roman" panose="02020603050405020304" pitchFamily="18" charset="0"/>
                <a:cs typeface="Times New Roman" panose="02020603050405020304" pitchFamily="18" charset="0"/>
              </a:rPr>
              <a:t>Shaw v. Reno </a:t>
            </a:r>
            <a:r>
              <a:rPr lang="en-US" altLang="en-US" sz="3200" dirty="0">
                <a:latin typeface="Times New Roman" panose="02020603050405020304" pitchFamily="18" charset="0"/>
                <a:cs typeface="Times New Roman" panose="02020603050405020304" pitchFamily="18" charset="0"/>
              </a:rPr>
              <a:t>doctrine. (excessive race-based consideration or extremely irregular boundaries will draw scrutiny)</a:t>
            </a:r>
          </a:p>
          <a:p>
            <a:pPr algn="just" eaLnBrk="1" hangingPunct="1"/>
            <a:r>
              <a:rPr lang="en-US" altLang="en-US" sz="3200" dirty="0">
                <a:latin typeface="Times New Roman" panose="02020603050405020304" pitchFamily="18" charset="0"/>
                <a:cs typeface="Times New Roman" panose="02020603050405020304" pitchFamily="18" charset="0"/>
              </a:rPr>
              <a:t>Avoid dilution/fragmentation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120191-6922-415D-8D1E-4B358A888A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94" y="762000"/>
            <a:ext cx="7961405" cy="5638800"/>
          </a:xfrm>
        </p:spPr>
      </p:pic>
    </p:spTree>
    <p:extLst>
      <p:ext uri="{BB962C8B-B14F-4D97-AF65-F5344CB8AC3E}">
        <p14:creationId xmlns:p14="http://schemas.microsoft.com/office/powerpoint/2010/main" val="471692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0859FF1-D13D-4BA7-8765-45CE041929CA}"/>
              </a:ext>
            </a:extLst>
          </p:cNvPr>
          <p:cNvSpPr>
            <a:spLocks noGrp="1"/>
          </p:cNvSpPr>
          <p:nvPr>
            <p:ph type="title"/>
          </p:nvPr>
        </p:nvSpPr>
        <p:spPr/>
        <p:txBody>
          <a:bodyPr/>
          <a:lstStyle/>
          <a:p>
            <a:pPr eaLnBrk="1" hangingPunct="1"/>
            <a:r>
              <a:rPr lang="en-US" altLang="en-US" dirty="0"/>
              <a:t>Race Demographics</a:t>
            </a:r>
          </a:p>
        </p:txBody>
      </p:sp>
      <p:sp>
        <p:nvSpPr>
          <p:cNvPr id="19459" name="Content Placeholder 2">
            <a:extLst>
              <a:ext uri="{FF2B5EF4-FFF2-40B4-BE49-F238E27FC236}">
                <a16:creationId xmlns:a16="http://schemas.microsoft.com/office/drawing/2014/main" id="{59E4C785-98AB-4A03-88AD-C3AFD006825D}"/>
              </a:ext>
            </a:extLst>
          </p:cNvPr>
          <p:cNvSpPr>
            <a:spLocks noGrp="1"/>
          </p:cNvSpPr>
          <p:nvPr>
            <p:ph idx="1"/>
          </p:nvPr>
        </p:nvSpPr>
        <p:spPr/>
        <p:txBody>
          <a:bodyPr/>
          <a:lstStyle/>
          <a:p>
            <a:pPr algn="just" eaLnBrk="1" hangingPunct="1"/>
            <a:r>
              <a:rPr lang="en-US" altLang="en-US" sz="3600" dirty="0">
                <a:latin typeface="Times New Roman" panose="02020603050405020304" pitchFamily="18" charset="0"/>
                <a:cs typeface="Times New Roman" panose="02020603050405020304" pitchFamily="18" charset="0"/>
              </a:rPr>
              <a:t>Race cannot be the controlling factor in redistricting, but it is a significant factor, i.e. racial blocks within the political jurisdiction should not be grouped in such a manner as to dilute or weaken the ability of minority voters to elect candidate of choice</a:t>
            </a:r>
            <a:r>
              <a:rPr lang="en-US" altLang="en-US"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72AD91CC-AAE3-4813-AF56-2257A89FABED}"/>
              </a:ext>
            </a:extLst>
          </p:cNvPr>
          <p:cNvSpPr txBox="1">
            <a:spLocks noChangeArrowheads="1"/>
          </p:cNvSpPr>
          <p:nvPr/>
        </p:nvSpPr>
        <p:spPr bwMode="auto">
          <a:xfrm>
            <a:off x="723900" y="889843"/>
            <a:ext cx="7696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spcBef>
                <a:spcPct val="50000"/>
              </a:spcBef>
            </a:pPr>
            <a:r>
              <a:rPr lang="en-US" altLang="en-US" sz="4400" dirty="0"/>
              <a:t>“</a:t>
            </a:r>
            <a:r>
              <a:rPr lang="en-US" altLang="en-US" sz="4000" dirty="0"/>
              <a:t>No right is more precious in a free country than that of having a voice in the election of those who make the laws under which, as good citizens, we must live.  Other rights, even the most basic, are illusory if the right to vote is undermined.”--Earl Warren, </a:t>
            </a:r>
            <a:r>
              <a:rPr lang="en-US" altLang="en-US" sz="4000" i="1" dirty="0"/>
              <a:t>Reynolds v. Sims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D3F3D-1244-4FEE-A42E-F4DC50928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43" y="838200"/>
            <a:ext cx="4237759" cy="548415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632B0E1D-C496-461E-A439-9ACBDADA8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399" y="-149774"/>
            <a:ext cx="4792877" cy="7236373"/>
          </a:xfrm>
          <a:prstGeom prst="rect">
            <a:avLst/>
          </a:prstGeom>
          <a:effectLst>
            <a:outerShdw blurRad="50800" dist="38100" dir="2700000" algn="tl" rotWithShape="0">
              <a:prstClr val="black">
                <a:alpha val="40000"/>
              </a:prstClr>
            </a:outerShdw>
          </a:effectLst>
        </p:spPr>
      </p:pic>
      <p:sp>
        <p:nvSpPr>
          <p:cNvPr id="6" name="Title 1">
            <a:extLst>
              <a:ext uri="{FF2B5EF4-FFF2-40B4-BE49-F238E27FC236}">
                <a16:creationId xmlns:a16="http://schemas.microsoft.com/office/drawing/2014/main" id="{50AF675D-B072-486C-B540-702277EEC322}"/>
              </a:ext>
            </a:extLst>
          </p:cNvPr>
          <p:cNvSpPr txBox="1">
            <a:spLocks/>
          </p:cNvSpPr>
          <p:nvPr/>
        </p:nvSpPr>
        <p:spPr>
          <a:xfrm>
            <a:off x="685800" y="149351"/>
            <a:ext cx="7772400" cy="810768"/>
          </a:xfrm>
          <a:prstGeom prst="rect">
            <a:avLst/>
          </a:prstGeom>
        </p:spPr>
        <p:txBody>
          <a:bodyPr/>
          <a:lstStyle>
            <a:lvl1pPr algn="l" defTabSz="914400" rtl="0" eaLnBrk="1" latinLnBrk="0" hangingPunct="1">
              <a:lnSpc>
                <a:spcPct val="90000"/>
              </a:lnSpc>
              <a:spcBef>
                <a:spcPct val="0"/>
              </a:spcBef>
              <a:buNone/>
              <a:defRPr sz="4200" b="1" kern="1200" cap="none"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ltLang="en-US" dirty="0"/>
              <a:t>Adopted Plan</a:t>
            </a:r>
          </a:p>
          <a:p>
            <a:endParaRPr lang="en-US" altLang="en-US" dirty="0"/>
          </a:p>
          <a:p>
            <a:endParaRPr lang="en-US" altLang="en-US" dirty="0"/>
          </a:p>
        </p:txBody>
      </p:sp>
      <p:sp>
        <p:nvSpPr>
          <p:cNvPr id="2" name="Arrow: Right 1">
            <a:extLst>
              <a:ext uri="{FF2B5EF4-FFF2-40B4-BE49-F238E27FC236}">
                <a16:creationId xmlns:a16="http://schemas.microsoft.com/office/drawing/2014/main" id="{6CA728BB-EFF1-4A94-A037-D3DDB5DA0AF7}"/>
              </a:ext>
            </a:extLst>
          </p:cNvPr>
          <p:cNvSpPr/>
          <p:nvPr/>
        </p:nvSpPr>
        <p:spPr>
          <a:xfrm>
            <a:off x="199043" y="5334000"/>
            <a:ext cx="410557"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a:extLst>
              <a:ext uri="{FF2B5EF4-FFF2-40B4-BE49-F238E27FC236}">
                <a16:creationId xmlns:a16="http://schemas.microsoft.com/office/drawing/2014/main" id="{211B7DEE-5EB0-4FBF-9531-D2F290979686}"/>
              </a:ext>
            </a:extLst>
          </p:cNvPr>
          <p:cNvCxnSpPr/>
          <p:nvPr/>
        </p:nvCxnSpPr>
        <p:spPr>
          <a:xfrm flipH="1">
            <a:off x="7027601" y="2667000"/>
            <a:ext cx="1143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C07D556-EE95-4DEB-8F76-107A295BFE5C}"/>
              </a:ext>
            </a:extLst>
          </p:cNvPr>
          <p:cNvCxnSpPr/>
          <p:nvPr/>
        </p:nvCxnSpPr>
        <p:spPr>
          <a:xfrm flipH="1">
            <a:off x="7027601" y="5067300"/>
            <a:ext cx="152400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75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E273FE3-3DA1-4BE3-A6F1-EAF3F4BCAD9B}"/>
              </a:ext>
            </a:extLst>
          </p:cNvPr>
          <p:cNvSpPr>
            <a:spLocks noGrp="1"/>
          </p:cNvSpPr>
          <p:nvPr>
            <p:ph type="title"/>
          </p:nvPr>
        </p:nvSpPr>
        <p:spPr/>
        <p:txBody>
          <a:bodyPr/>
          <a:lstStyle/>
          <a:p>
            <a:pPr eaLnBrk="1" hangingPunct="1"/>
            <a:r>
              <a:rPr lang="en-US" altLang="en-US" dirty="0"/>
              <a:t>Citizens Committee?</a:t>
            </a:r>
          </a:p>
        </p:txBody>
      </p:sp>
      <p:pic>
        <p:nvPicPr>
          <p:cNvPr id="14339" name="Picture 2">
            <a:extLst>
              <a:ext uri="{FF2B5EF4-FFF2-40B4-BE49-F238E27FC236}">
                <a16:creationId xmlns:a16="http://schemas.microsoft.com/office/drawing/2014/main" id="{6BA4F456-9612-4020-8465-E8C4D5B83D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981200"/>
            <a:ext cx="1819275" cy="1560513"/>
          </a:xfrm>
        </p:spPr>
      </p:pic>
      <p:sp>
        <p:nvSpPr>
          <p:cNvPr id="14340" name="TextBox 4">
            <a:extLst>
              <a:ext uri="{FF2B5EF4-FFF2-40B4-BE49-F238E27FC236}">
                <a16:creationId xmlns:a16="http://schemas.microsoft.com/office/drawing/2014/main" id="{AB0E8805-F9F5-4109-9ADA-3CA9F7BFBF13}"/>
              </a:ext>
            </a:extLst>
          </p:cNvPr>
          <p:cNvSpPr txBox="1">
            <a:spLocks noChangeArrowheads="1"/>
          </p:cNvSpPr>
          <p:nvPr/>
        </p:nvSpPr>
        <p:spPr bwMode="auto">
          <a:xfrm>
            <a:off x="3657600" y="1981200"/>
            <a:ext cx="4419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n-US" altLang="en-US" dirty="0">
                <a:cs typeface="Times New Roman" panose="02020603050405020304" pitchFamily="18" charset="0"/>
              </a:rPr>
              <a:t>The governing body of a political subdivision may wish to appoint a Citizens Committee</a:t>
            </a:r>
            <a:r>
              <a:rPr lang="en-US" altLang="en-US" dirty="0"/>
              <a:t>.</a:t>
            </a:r>
          </a:p>
        </p:txBody>
      </p:sp>
      <p:sp>
        <p:nvSpPr>
          <p:cNvPr id="14341" name="TextBox 5">
            <a:extLst>
              <a:ext uri="{FF2B5EF4-FFF2-40B4-BE49-F238E27FC236}">
                <a16:creationId xmlns:a16="http://schemas.microsoft.com/office/drawing/2014/main" id="{CF53D9A6-ECF9-48D6-818C-7E58329D363D}"/>
              </a:ext>
            </a:extLst>
          </p:cNvPr>
          <p:cNvSpPr txBox="1">
            <a:spLocks noChangeArrowheads="1"/>
          </p:cNvSpPr>
          <p:nvPr/>
        </p:nvSpPr>
        <p:spPr bwMode="auto">
          <a:xfrm>
            <a:off x="914400" y="4114800"/>
            <a:ext cx="75438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a:r>
              <a:rPr lang="en-US" altLang="en-US" dirty="0"/>
              <a:t>Citizens Committee allows for wider voice of the community in drawing political boundaries, shifts political pressure from elected officials, avoids claims of favoritism, cronyism, etc. Committee should reflect demographic make-up of County.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9CD289F-C784-40E8-94E0-5DF109CCC6FE}"/>
              </a:ext>
            </a:extLst>
          </p:cNvPr>
          <p:cNvSpPr>
            <a:spLocks noGrp="1" noChangeArrowheads="1"/>
          </p:cNvSpPr>
          <p:nvPr>
            <p:ph type="title"/>
          </p:nvPr>
        </p:nvSpPr>
        <p:spPr/>
        <p:txBody>
          <a:bodyPr/>
          <a:lstStyle/>
          <a:p>
            <a:pPr algn="ctr" eaLnBrk="1" hangingPunct="1"/>
            <a:r>
              <a:rPr lang="en-US" altLang="en-US" dirty="0"/>
              <a:t>Election Precinct Requirements</a:t>
            </a:r>
          </a:p>
        </p:txBody>
      </p:sp>
      <p:sp>
        <p:nvSpPr>
          <p:cNvPr id="8195" name="Rectangle 3">
            <a:extLst>
              <a:ext uri="{FF2B5EF4-FFF2-40B4-BE49-F238E27FC236}">
                <a16:creationId xmlns:a16="http://schemas.microsoft.com/office/drawing/2014/main" id="{0E46397D-B83C-4D15-96F6-CA1E52781A19}"/>
              </a:ext>
            </a:extLst>
          </p:cNvPr>
          <p:cNvSpPr>
            <a:spLocks noGrp="1" noChangeArrowheads="1"/>
          </p:cNvSpPr>
          <p:nvPr>
            <p:ph sz="half" idx="1"/>
          </p:nvPr>
        </p:nvSpPr>
        <p:spPr/>
        <p:txBody>
          <a:bodyPr>
            <a:normAutofit fontScale="92500" lnSpcReduction="10000"/>
          </a:bodyPr>
          <a:lstStyle/>
          <a:p>
            <a:pPr eaLnBrk="1" hangingPunct="1"/>
            <a:r>
              <a:rPr lang="en-US" altLang="en-US" sz="2800" dirty="0">
                <a:latin typeface="Times New Roman" panose="02020603050405020304" pitchFamily="18" charset="0"/>
                <a:cs typeface="Times New Roman" panose="02020603050405020304" pitchFamily="18" charset="0"/>
              </a:rPr>
              <a:t>Commissioners Courts required divide the county into compact and contiguous numbered election precincts.-42.001 Tex. Elec. Cd.</a:t>
            </a:r>
          </a:p>
          <a:p>
            <a:pPr eaLnBrk="1" hangingPunct="1"/>
            <a:r>
              <a:rPr lang="en-US" altLang="en-US" sz="2800" dirty="0">
                <a:latin typeface="Times New Roman" panose="02020603050405020304" pitchFamily="18" charset="0"/>
                <a:cs typeface="Times New Roman" panose="02020603050405020304" pitchFamily="18" charset="0"/>
              </a:rPr>
              <a:t>Election Precincts may not contain territory from more than one:</a:t>
            </a:r>
          </a:p>
        </p:txBody>
      </p:sp>
      <p:sp>
        <p:nvSpPr>
          <p:cNvPr id="8196" name="Rectangle 4">
            <a:extLst>
              <a:ext uri="{FF2B5EF4-FFF2-40B4-BE49-F238E27FC236}">
                <a16:creationId xmlns:a16="http://schemas.microsoft.com/office/drawing/2014/main" id="{2AB70CB8-35BD-4027-8726-1B6D6D8B99D7}"/>
              </a:ext>
            </a:extLst>
          </p:cNvPr>
          <p:cNvSpPr>
            <a:spLocks noGrp="1" noChangeArrowheads="1"/>
          </p:cNvSpPr>
          <p:nvPr>
            <p:ph sz="half" idx="2"/>
          </p:nvPr>
        </p:nvSpPr>
        <p:spPr/>
        <p:txBody>
          <a:bodyPr>
            <a:normAutofit fontScale="92500" lnSpcReduction="10000"/>
          </a:bodyPr>
          <a:lstStyle/>
          <a:p>
            <a:pPr lvl="1" eaLnBrk="1" hangingPunct="1"/>
            <a:r>
              <a:rPr lang="en-US" altLang="en-US" sz="2400" dirty="0">
                <a:latin typeface="Times New Roman" panose="02020603050405020304" pitchFamily="18" charset="0"/>
                <a:cs typeface="Times New Roman" panose="02020603050405020304" pitchFamily="18" charset="0"/>
              </a:rPr>
              <a:t>Commissioner Pct.</a:t>
            </a:r>
          </a:p>
          <a:p>
            <a:pPr lvl="1" eaLnBrk="1" hangingPunct="1"/>
            <a:r>
              <a:rPr lang="en-US" altLang="en-US" sz="2400" dirty="0">
                <a:latin typeface="Times New Roman" panose="02020603050405020304" pitchFamily="18" charset="0"/>
                <a:cs typeface="Times New Roman" panose="02020603050405020304" pitchFamily="18" charset="0"/>
              </a:rPr>
              <a:t>Justice Ct. precinct</a:t>
            </a:r>
          </a:p>
          <a:p>
            <a:pPr lvl="1" eaLnBrk="1" hangingPunct="1"/>
            <a:r>
              <a:rPr lang="en-US" altLang="en-US" sz="2400" dirty="0">
                <a:latin typeface="Times New Roman" panose="02020603050405020304" pitchFamily="18" charset="0"/>
                <a:cs typeface="Times New Roman" panose="02020603050405020304" pitchFamily="18" charset="0"/>
              </a:rPr>
              <a:t>Congressional Dist.</a:t>
            </a:r>
          </a:p>
          <a:p>
            <a:pPr lvl="1" eaLnBrk="1" hangingPunct="1"/>
            <a:r>
              <a:rPr lang="en-US" altLang="en-US" sz="2400" dirty="0">
                <a:latin typeface="Times New Roman" panose="02020603050405020304" pitchFamily="18" charset="0"/>
                <a:cs typeface="Times New Roman" panose="02020603050405020304" pitchFamily="18" charset="0"/>
              </a:rPr>
              <a:t>State Rep. District</a:t>
            </a:r>
          </a:p>
          <a:p>
            <a:pPr lvl="1" eaLnBrk="1" hangingPunct="1"/>
            <a:r>
              <a:rPr lang="en-US" altLang="en-US" sz="2400" dirty="0">
                <a:latin typeface="Times New Roman" panose="02020603050405020304" pitchFamily="18" charset="0"/>
                <a:cs typeface="Times New Roman" panose="02020603050405020304" pitchFamily="18" charset="0"/>
              </a:rPr>
              <a:t>State Senate Dist</a:t>
            </a:r>
          </a:p>
          <a:p>
            <a:pPr lvl="1" eaLnBrk="1" hangingPunct="1"/>
            <a:r>
              <a:rPr lang="en-US" altLang="en-US" sz="2400" dirty="0">
                <a:latin typeface="Times New Roman" panose="02020603050405020304" pitchFamily="18" charset="0"/>
                <a:cs typeface="Times New Roman" panose="02020603050405020304" pitchFamily="18" charset="0"/>
              </a:rPr>
              <a:t>State Board of Ed</a:t>
            </a:r>
          </a:p>
          <a:p>
            <a:pPr lvl="2"/>
            <a:r>
              <a:rPr lang="en-US" altLang="en-US" sz="2200" dirty="0">
                <a:latin typeface="Times New Roman" panose="02020603050405020304" pitchFamily="18" charset="0"/>
                <a:cs typeface="Times New Roman" panose="02020603050405020304" pitchFamily="18" charset="0"/>
              </a:rPr>
              <a:t>42.005 Tex.Elec.Code</a:t>
            </a:r>
          </a:p>
          <a:p>
            <a:pPr lvl="1"/>
            <a:r>
              <a:rPr lang="en-US" altLang="en-US" sz="2400" dirty="0">
                <a:solidFill>
                  <a:srgbClr val="FF0000"/>
                </a:solidFill>
                <a:latin typeface="Times New Roman" panose="02020603050405020304" pitchFamily="18" charset="0"/>
                <a:cs typeface="Times New Roman" panose="02020603050405020304" pitchFamily="18" charset="0"/>
              </a:rPr>
              <a:t>Former requirement re: city wards dropped, but may still want to honor for ease of election administration.</a:t>
            </a:r>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7D75C-6911-4F89-B032-091A635A35BD}"/>
              </a:ext>
            </a:extLst>
          </p:cNvPr>
          <p:cNvSpPr>
            <a:spLocks noGrp="1"/>
          </p:cNvSpPr>
          <p:nvPr>
            <p:ph type="title"/>
          </p:nvPr>
        </p:nvSpPr>
        <p:spPr/>
        <p:txBody>
          <a:bodyPr/>
          <a:lstStyle/>
          <a:p>
            <a:pPr algn="ctr"/>
            <a:r>
              <a:rPr lang="en-US" dirty="0"/>
              <a:t>Election Precinct Requirements-continued</a:t>
            </a:r>
          </a:p>
        </p:txBody>
      </p:sp>
      <p:sp>
        <p:nvSpPr>
          <p:cNvPr id="3" name="Content Placeholder 2">
            <a:extLst>
              <a:ext uri="{FF2B5EF4-FFF2-40B4-BE49-F238E27FC236}">
                <a16:creationId xmlns:a16="http://schemas.microsoft.com/office/drawing/2014/main" id="{F6B9CA5F-041E-44BD-B584-FC5348D3FEAB}"/>
              </a:ext>
            </a:extLst>
          </p:cNvPr>
          <p:cNvSpPr>
            <a:spLocks noGrp="1"/>
          </p:cNvSpPr>
          <p:nvPr>
            <p:ph sz="half" idx="1"/>
          </p:nvPr>
        </p:nvSpPr>
        <p:spPr/>
        <p:txBody>
          <a:bodyPr>
            <a:normAutofit fontScale="92500" lnSpcReduction="10000"/>
          </a:bodyPr>
          <a:lstStyle/>
          <a:p>
            <a:r>
              <a:rPr lang="en-US" dirty="0"/>
              <a:t>Election Precincts can be combined to reach a threshold of 500 voters per combined precinct- 42.0051 Tex.Elec.Code, </a:t>
            </a:r>
            <a:r>
              <a:rPr lang="en-US" u="sng" dirty="0"/>
              <a:t>trumps</a:t>
            </a:r>
            <a:r>
              <a:rPr lang="en-US" dirty="0"/>
              <a:t> 42.005 Tx.Elec.Code, but such consolidation cannot dilute minority voting rights.</a:t>
            </a:r>
          </a:p>
          <a:p>
            <a:r>
              <a:rPr lang="en-US" dirty="0"/>
              <a:t>Election precinct changes as result of redistricting shall be done by 10.1.21. Tex.Elec.Code 42.032(other wise May of odd numbered years).</a:t>
            </a:r>
          </a:p>
        </p:txBody>
      </p:sp>
      <p:sp>
        <p:nvSpPr>
          <p:cNvPr id="4" name="Content Placeholder 3">
            <a:extLst>
              <a:ext uri="{FF2B5EF4-FFF2-40B4-BE49-F238E27FC236}">
                <a16:creationId xmlns:a16="http://schemas.microsoft.com/office/drawing/2014/main" id="{AE08366C-253B-4C43-987D-83B4EC07ED18}"/>
              </a:ext>
            </a:extLst>
          </p:cNvPr>
          <p:cNvSpPr>
            <a:spLocks noGrp="1"/>
          </p:cNvSpPr>
          <p:nvPr>
            <p:ph sz="half" idx="2"/>
          </p:nvPr>
        </p:nvSpPr>
        <p:spPr/>
        <p:txBody>
          <a:bodyPr>
            <a:normAutofit fontScale="92500" lnSpcReduction="10000"/>
          </a:bodyPr>
          <a:lstStyle/>
          <a:p>
            <a:r>
              <a:rPr lang="en-US" dirty="0"/>
              <a:t>42.006 Tex.Elec. Code requires at least 50 registered voters, but not more than 5000.  </a:t>
            </a:r>
          </a:p>
          <a:p>
            <a:r>
              <a:rPr lang="en-US" dirty="0"/>
              <a:t>42.007 Tex.Elec.Code-Incorporated and incorporated areas should not be in one election precinct, unless necessary.</a:t>
            </a:r>
          </a:p>
          <a:p>
            <a:r>
              <a:rPr lang="en-US" dirty="0"/>
              <a:t>All boundaries should use natural boundaries, or artificial boundaries or survey lines.  43.063 Tex.Elec.Code (Census blocks typically conform)</a:t>
            </a:r>
          </a:p>
        </p:txBody>
      </p:sp>
    </p:spTree>
    <p:extLst>
      <p:ext uri="{BB962C8B-B14F-4D97-AF65-F5344CB8AC3E}">
        <p14:creationId xmlns:p14="http://schemas.microsoft.com/office/powerpoint/2010/main" val="2911865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671E33C-9810-4A39-8E76-5CA32E35D18D}"/>
              </a:ext>
            </a:extLst>
          </p:cNvPr>
          <p:cNvSpPr>
            <a:spLocks noGrp="1" noChangeArrowheads="1"/>
          </p:cNvSpPr>
          <p:nvPr>
            <p:ph type="title"/>
          </p:nvPr>
        </p:nvSpPr>
        <p:spPr/>
        <p:txBody>
          <a:bodyPr/>
          <a:lstStyle/>
          <a:p>
            <a:pPr eaLnBrk="1" hangingPunct="1"/>
            <a:r>
              <a:rPr lang="en-US" altLang="en-US" dirty="0"/>
              <a:t>Polling Place Standards</a:t>
            </a:r>
          </a:p>
        </p:txBody>
      </p:sp>
      <p:sp>
        <p:nvSpPr>
          <p:cNvPr id="10243" name="Rectangle 3">
            <a:extLst>
              <a:ext uri="{FF2B5EF4-FFF2-40B4-BE49-F238E27FC236}">
                <a16:creationId xmlns:a16="http://schemas.microsoft.com/office/drawing/2014/main" id="{F1E54B43-9960-484F-894A-8226632DCE62}"/>
              </a:ext>
            </a:extLst>
          </p:cNvPr>
          <p:cNvSpPr>
            <a:spLocks noGrp="1" noChangeArrowheads="1"/>
          </p:cNvSpPr>
          <p:nvPr>
            <p:ph sz="half" idx="1"/>
          </p:nvPr>
        </p:nvSpPr>
        <p:spPr/>
        <p:txBody>
          <a:bodyPr>
            <a:normAutofit fontScale="92500" lnSpcReduction="20000"/>
          </a:bodyPr>
          <a:lstStyle/>
          <a:p>
            <a:pPr eaLnBrk="1" hangingPunct="1"/>
            <a:r>
              <a:rPr lang="en-US" altLang="en-US" sz="2800" dirty="0">
                <a:latin typeface="Times New Roman" panose="02020603050405020304" pitchFamily="18" charset="0"/>
                <a:cs typeface="Times New Roman" panose="02020603050405020304" pitchFamily="18" charset="0"/>
              </a:rPr>
              <a:t>Reasonably convenient to voters in election precinct</a:t>
            </a:r>
          </a:p>
          <a:p>
            <a:pPr eaLnBrk="1" hangingPunct="1"/>
            <a:r>
              <a:rPr lang="en-US" altLang="en-US" sz="2800" dirty="0">
                <a:latin typeface="Times New Roman" panose="02020603050405020304" pitchFamily="18" charset="0"/>
                <a:cs typeface="Times New Roman" panose="02020603050405020304" pitchFamily="18" charset="0"/>
              </a:rPr>
              <a:t>ADA compliant (access) 43.034 Tex.Elec.Code.</a:t>
            </a:r>
          </a:p>
          <a:p>
            <a:pPr eaLnBrk="1" hangingPunct="1"/>
            <a:r>
              <a:rPr lang="en-US" altLang="en-US" sz="2800" dirty="0">
                <a:latin typeface="Times New Roman" panose="02020603050405020304" pitchFamily="18" charset="0"/>
                <a:cs typeface="Times New Roman" panose="02020603050405020304" pitchFamily="18" charset="0"/>
              </a:rPr>
              <a:t>Public buildings cannot charge for use if otherwise open on election date 43.033 Tex.Elec.Code</a:t>
            </a:r>
          </a:p>
        </p:txBody>
      </p:sp>
      <p:sp>
        <p:nvSpPr>
          <p:cNvPr id="10244" name="Rectangle 4">
            <a:extLst>
              <a:ext uri="{FF2B5EF4-FFF2-40B4-BE49-F238E27FC236}">
                <a16:creationId xmlns:a16="http://schemas.microsoft.com/office/drawing/2014/main" id="{BD02ABA4-D699-43C0-A0A5-B087078AC694}"/>
              </a:ext>
            </a:extLst>
          </p:cNvPr>
          <p:cNvSpPr>
            <a:spLocks noGrp="1" noChangeArrowheads="1"/>
          </p:cNvSpPr>
          <p:nvPr>
            <p:ph sz="half" idx="2"/>
          </p:nvPr>
        </p:nvSpPr>
        <p:spPr/>
        <p:txBody>
          <a:bodyPr>
            <a:normAutofit fontScale="92500" lnSpcReduction="20000"/>
          </a:bodyPr>
          <a:lstStyle/>
          <a:p>
            <a:pPr eaLnBrk="1" hangingPunct="1"/>
            <a:r>
              <a:rPr lang="en-US" altLang="en-US" sz="2800" dirty="0">
                <a:latin typeface="Times New Roman" panose="02020603050405020304" pitchFamily="18" charset="0"/>
                <a:cs typeface="Times New Roman" panose="02020603050405020304" pitchFamily="18" charset="0"/>
              </a:rPr>
              <a:t>If no public building available, polling place should be reasonably open to the public.</a:t>
            </a:r>
          </a:p>
          <a:p>
            <a:pPr eaLnBrk="1" hangingPunct="1"/>
            <a:r>
              <a:rPr lang="en-US" altLang="en-US" sz="2800" dirty="0">
                <a:latin typeface="Times New Roman" panose="02020603050405020304" pitchFamily="18" charset="0"/>
                <a:cs typeface="Times New Roman" panose="02020603050405020304" pitchFamily="18" charset="0"/>
              </a:rPr>
              <a:t>As last resort, private structures can be used as a polling place, but not the home of a candidate.</a:t>
            </a:r>
          </a:p>
          <a:p>
            <a:pPr eaLnBrk="1" hangingPunct="1"/>
            <a:r>
              <a:rPr lang="en-US" altLang="en-US" sz="2800" dirty="0">
                <a:latin typeface="Times New Roman" panose="02020603050405020304" pitchFamily="18" charset="0"/>
                <a:cs typeface="Times New Roman" panose="02020603050405020304" pitchFamily="18" charset="0"/>
              </a:rPr>
              <a:t>Notice at prior polling place if changed required. 43.062 Tex.Elec.Code.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4F9636D-4313-4831-9F5F-AB9F27EE8757}"/>
              </a:ext>
            </a:extLst>
          </p:cNvPr>
          <p:cNvSpPr>
            <a:spLocks noGrp="1"/>
          </p:cNvSpPr>
          <p:nvPr>
            <p:ph type="title"/>
          </p:nvPr>
        </p:nvSpPr>
        <p:spPr/>
        <p:txBody>
          <a:bodyPr/>
          <a:lstStyle/>
          <a:p>
            <a:pPr algn="ctr" eaLnBrk="1" hangingPunct="1"/>
            <a:r>
              <a:rPr lang="en-US" altLang="en-US" dirty="0"/>
              <a:t>Preclearance No Longer Required</a:t>
            </a:r>
          </a:p>
        </p:txBody>
      </p:sp>
      <p:sp>
        <p:nvSpPr>
          <p:cNvPr id="21507" name="Content Placeholder 2">
            <a:extLst>
              <a:ext uri="{FF2B5EF4-FFF2-40B4-BE49-F238E27FC236}">
                <a16:creationId xmlns:a16="http://schemas.microsoft.com/office/drawing/2014/main" id="{0F3C0854-7116-4F28-9EE8-453537B9B276}"/>
              </a:ext>
            </a:extLst>
          </p:cNvPr>
          <p:cNvSpPr>
            <a:spLocks noGrp="1"/>
          </p:cNvSpPr>
          <p:nvPr>
            <p:ph idx="1"/>
          </p:nvPr>
        </p:nvSpPr>
        <p:spPr>
          <a:xfrm>
            <a:off x="685800" y="2121408"/>
            <a:ext cx="7772400" cy="4355592"/>
          </a:xfrm>
        </p:spPr>
        <p:txBody>
          <a:bodyPr>
            <a:noAutofit/>
          </a:bodyPr>
          <a:lstStyle/>
          <a:p>
            <a:pPr algn="just" eaLnBrk="1" hangingPunct="1"/>
            <a:r>
              <a:rPr lang="en-US" altLang="en-US" dirty="0">
                <a:latin typeface="Times New Roman" panose="02020603050405020304" pitchFamily="18" charset="0"/>
                <a:cs typeface="Times New Roman" panose="02020603050405020304" pitchFamily="18" charset="0"/>
              </a:rPr>
              <a:t>The Voting Rights Act, passed originally in 1964, required jurisdictions covered by the Act to submit their plans for any change to voting procedures, including political boundaries, in advance of implementation for a review by the Department of Justice, to insure that the plan does not have the effect of discrimination upon the voting rights of minority voters.</a:t>
            </a:r>
          </a:p>
          <a:p>
            <a:pPr algn="just" eaLnBrk="1" hangingPunct="1"/>
            <a:r>
              <a:rPr lang="en-US" altLang="en-US" i="1" dirty="0">
                <a:latin typeface="Times New Roman" panose="02020603050405020304" pitchFamily="18" charset="0"/>
                <a:cs typeface="Times New Roman" panose="02020603050405020304" pitchFamily="18" charset="0"/>
              </a:rPr>
              <a:t>Shelby County v. Holder</a:t>
            </a:r>
            <a:r>
              <a:rPr lang="en-US" altLang="en-US" dirty="0">
                <a:latin typeface="Times New Roman" panose="02020603050405020304" pitchFamily="18" charset="0"/>
                <a:cs typeface="Times New Roman" panose="02020603050405020304" pitchFamily="18" charset="0"/>
              </a:rPr>
              <a:t>, 2013, invalidated Section 4, which applied the preclearance provisions in Section 5 to only certain jurisdictions, based on what the Supreme Court considered outdated formula.  The congress has not re-enact Section 4, and as a consequence, the requirement for preclearance is no longer in effect.</a:t>
            </a:r>
          </a:p>
          <a:p>
            <a:pPr algn="just" eaLnBrk="1" hangingPunct="1"/>
            <a:r>
              <a:rPr lang="en-US" altLang="en-US" dirty="0">
                <a:latin typeface="Times New Roman" panose="02020603050405020304" pitchFamily="18" charset="0"/>
                <a:cs typeface="Times New Roman" panose="02020603050405020304" pitchFamily="18" charset="0"/>
              </a:rPr>
              <a:t>It should be noted that immediately after the </a:t>
            </a:r>
            <a:r>
              <a:rPr lang="en-US" altLang="en-US" i="1" dirty="0">
                <a:latin typeface="Times New Roman" panose="02020603050405020304" pitchFamily="18" charset="0"/>
                <a:cs typeface="Times New Roman" panose="02020603050405020304" pitchFamily="18" charset="0"/>
              </a:rPr>
              <a:t>Shelby</a:t>
            </a:r>
            <a:r>
              <a:rPr lang="en-US" altLang="en-US" dirty="0">
                <a:latin typeface="Times New Roman" panose="02020603050405020304" pitchFamily="18" charset="0"/>
                <a:cs typeface="Times New Roman" panose="02020603050405020304" pitchFamily="18" charset="0"/>
              </a:rPr>
              <a:t> decision, many states, including Texas, implemented restrictive voting measures that in all likelihood would not have survived preclearance.</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CE3E-1E2C-46E7-BA51-2C9F2081BA16}"/>
              </a:ext>
            </a:extLst>
          </p:cNvPr>
          <p:cNvSpPr>
            <a:spLocks noGrp="1"/>
          </p:cNvSpPr>
          <p:nvPr>
            <p:ph type="title"/>
          </p:nvPr>
        </p:nvSpPr>
        <p:spPr>
          <a:xfrm>
            <a:off x="0" y="19833"/>
            <a:ext cx="7620000" cy="970767"/>
          </a:xfrm>
        </p:spPr>
        <p:txBody>
          <a:bodyPr>
            <a:normAutofit/>
          </a:bodyPr>
          <a:lstStyle/>
          <a:p>
            <a:pPr algn="ctr"/>
            <a:r>
              <a:rPr lang="en-US" sz="3200" dirty="0"/>
              <a:t>Final Commissioners Precincts</a:t>
            </a:r>
          </a:p>
        </p:txBody>
      </p:sp>
      <p:graphicFrame>
        <p:nvGraphicFramePr>
          <p:cNvPr id="3" name="Object 2">
            <a:extLst>
              <a:ext uri="{FF2B5EF4-FFF2-40B4-BE49-F238E27FC236}">
                <a16:creationId xmlns:a16="http://schemas.microsoft.com/office/drawing/2014/main" id="{86890F11-0882-45F7-AC5B-4AFAC80CF297}"/>
              </a:ext>
            </a:extLst>
          </p:cNvPr>
          <p:cNvGraphicFramePr>
            <a:graphicFrameLocks noChangeAspect="1"/>
          </p:cNvGraphicFramePr>
          <p:nvPr>
            <p:extLst>
              <p:ext uri="{D42A27DB-BD31-4B8C-83A1-F6EECF244321}">
                <p14:modId xmlns:p14="http://schemas.microsoft.com/office/powerpoint/2010/main" val="1466552044"/>
              </p:ext>
            </p:extLst>
          </p:nvPr>
        </p:nvGraphicFramePr>
        <p:xfrm>
          <a:off x="1638300" y="838200"/>
          <a:ext cx="4906818" cy="5791200"/>
        </p:xfrm>
        <a:graphic>
          <a:graphicData uri="http://schemas.openxmlformats.org/presentationml/2006/ole">
            <mc:AlternateContent xmlns:mc="http://schemas.openxmlformats.org/markup-compatibility/2006">
              <mc:Choice xmlns:v="urn:schemas-microsoft-com:vml" Requires="v">
                <p:oleObj name="Acrobat Document" r:id="rId2" imgW="3886149" imgH="5029200" progId="Acrobat.Document.2017">
                  <p:embed/>
                </p:oleObj>
              </mc:Choice>
              <mc:Fallback>
                <p:oleObj name="Acrobat Document" r:id="rId2" imgW="3886149" imgH="5029200" progId="Acrobat.Document.2017">
                  <p:embed/>
                  <p:pic>
                    <p:nvPicPr>
                      <p:cNvPr id="0" name=""/>
                      <p:cNvPicPr/>
                      <p:nvPr/>
                    </p:nvPicPr>
                    <p:blipFill>
                      <a:blip r:embed="rId3"/>
                      <a:stretch>
                        <a:fillRect/>
                      </a:stretch>
                    </p:blipFill>
                    <p:spPr>
                      <a:xfrm>
                        <a:off x="1638300" y="838200"/>
                        <a:ext cx="4906818" cy="5791200"/>
                      </a:xfrm>
                      <a:prstGeom prst="rect">
                        <a:avLst/>
                      </a:prstGeom>
                    </p:spPr>
                  </p:pic>
                </p:oleObj>
              </mc:Fallback>
            </mc:AlternateContent>
          </a:graphicData>
        </a:graphic>
      </p:graphicFrame>
    </p:spTree>
    <p:extLst>
      <p:ext uri="{BB962C8B-B14F-4D97-AF65-F5344CB8AC3E}">
        <p14:creationId xmlns:p14="http://schemas.microsoft.com/office/powerpoint/2010/main" val="237139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3649D-21EF-44B1-A247-83FEA928807E}"/>
              </a:ext>
            </a:extLst>
          </p:cNvPr>
          <p:cNvSpPr>
            <a:spLocks noGrp="1"/>
          </p:cNvSpPr>
          <p:nvPr>
            <p:ph type="title"/>
          </p:nvPr>
        </p:nvSpPr>
        <p:spPr>
          <a:xfrm>
            <a:off x="0" y="0"/>
            <a:ext cx="7772400" cy="990600"/>
          </a:xfrm>
        </p:spPr>
        <p:txBody>
          <a:bodyPr>
            <a:normAutofit fontScale="90000"/>
          </a:bodyPr>
          <a:lstStyle/>
          <a:p>
            <a:r>
              <a:rPr lang="en-US" dirty="0"/>
              <a:t>Inset of Urban Detail Desirable</a:t>
            </a:r>
          </a:p>
        </p:txBody>
      </p:sp>
      <p:graphicFrame>
        <p:nvGraphicFramePr>
          <p:cNvPr id="3" name="Object 2">
            <a:extLst>
              <a:ext uri="{FF2B5EF4-FFF2-40B4-BE49-F238E27FC236}">
                <a16:creationId xmlns:a16="http://schemas.microsoft.com/office/drawing/2014/main" id="{807BA13F-2713-4F9A-8DB1-8AF9CE197A05}"/>
              </a:ext>
            </a:extLst>
          </p:cNvPr>
          <p:cNvGraphicFramePr>
            <a:graphicFrameLocks noChangeAspect="1"/>
          </p:cNvGraphicFramePr>
          <p:nvPr>
            <p:extLst>
              <p:ext uri="{D42A27DB-BD31-4B8C-83A1-F6EECF244321}">
                <p14:modId xmlns:p14="http://schemas.microsoft.com/office/powerpoint/2010/main" val="4181850067"/>
              </p:ext>
            </p:extLst>
          </p:nvPr>
        </p:nvGraphicFramePr>
        <p:xfrm>
          <a:off x="2133600" y="990600"/>
          <a:ext cx="4724400" cy="5562600"/>
        </p:xfrm>
        <a:graphic>
          <a:graphicData uri="http://schemas.openxmlformats.org/presentationml/2006/ole">
            <mc:AlternateContent xmlns:mc="http://schemas.openxmlformats.org/markup-compatibility/2006">
              <mc:Choice xmlns:v="urn:schemas-microsoft-com:vml" Requires="v">
                <p:oleObj name="Acrobat Document" r:id="rId2" imgW="3886149" imgH="5029200" progId="Acrobat.Document.2017">
                  <p:embed/>
                </p:oleObj>
              </mc:Choice>
              <mc:Fallback>
                <p:oleObj name="Acrobat Document" r:id="rId2" imgW="3886149" imgH="5029200" progId="Acrobat.Document.2017">
                  <p:embed/>
                  <p:pic>
                    <p:nvPicPr>
                      <p:cNvPr id="0" name=""/>
                      <p:cNvPicPr/>
                      <p:nvPr/>
                    </p:nvPicPr>
                    <p:blipFill>
                      <a:blip r:embed="rId3"/>
                      <a:stretch>
                        <a:fillRect/>
                      </a:stretch>
                    </p:blipFill>
                    <p:spPr>
                      <a:xfrm>
                        <a:off x="2133600" y="990600"/>
                        <a:ext cx="4724400" cy="5562600"/>
                      </a:xfrm>
                      <a:prstGeom prst="rect">
                        <a:avLst/>
                      </a:prstGeom>
                    </p:spPr>
                  </p:pic>
                </p:oleObj>
              </mc:Fallback>
            </mc:AlternateContent>
          </a:graphicData>
        </a:graphic>
      </p:graphicFrame>
    </p:spTree>
    <p:extLst>
      <p:ext uri="{BB962C8B-B14F-4D97-AF65-F5344CB8AC3E}">
        <p14:creationId xmlns:p14="http://schemas.microsoft.com/office/powerpoint/2010/main" val="725563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6B76-CD14-472F-9C26-47CB711B6F43}"/>
              </a:ext>
            </a:extLst>
          </p:cNvPr>
          <p:cNvSpPr>
            <a:spLocks noGrp="1"/>
          </p:cNvSpPr>
          <p:nvPr>
            <p:ph type="title"/>
          </p:nvPr>
        </p:nvSpPr>
        <p:spPr>
          <a:xfrm>
            <a:off x="0" y="0"/>
            <a:ext cx="7772400" cy="990600"/>
          </a:xfrm>
        </p:spPr>
        <p:txBody>
          <a:bodyPr/>
          <a:lstStyle/>
          <a:p>
            <a:r>
              <a:rPr lang="en-US" dirty="0"/>
              <a:t>Final Election Precincts</a:t>
            </a:r>
          </a:p>
        </p:txBody>
      </p:sp>
      <p:graphicFrame>
        <p:nvGraphicFramePr>
          <p:cNvPr id="3" name="Object 2">
            <a:extLst>
              <a:ext uri="{FF2B5EF4-FFF2-40B4-BE49-F238E27FC236}">
                <a16:creationId xmlns:a16="http://schemas.microsoft.com/office/drawing/2014/main" id="{3CAF4A6C-CC43-40ED-8C09-A16DC25EF8DC}"/>
              </a:ext>
            </a:extLst>
          </p:cNvPr>
          <p:cNvGraphicFramePr>
            <a:graphicFrameLocks noChangeAspect="1"/>
          </p:cNvGraphicFramePr>
          <p:nvPr>
            <p:extLst>
              <p:ext uri="{D42A27DB-BD31-4B8C-83A1-F6EECF244321}">
                <p14:modId xmlns:p14="http://schemas.microsoft.com/office/powerpoint/2010/main" val="1963608946"/>
              </p:ext>
            </p:extLst>
          </p:nvPr>
        </p:nvGraphicFramePr>
        <p:xfrm>
          <a:off x="2209800" y="847165"/>
          <a:ext cx="4495800" cy="5818094"/>
        </p:xfrm>
        <a:graphic>
          <a:graphicData uri="http://schemas.openxmlformats.org/presentationml/2006/ole">
            <mc:AlternateContent xmlns:mc="http://schemas.openxmlformats.org/markup-compatibility/2006">
              <mc:Choice xmlns:v="urn:schemas-microsoft-com:vml" Requires="v">
                <p:oleObj name="Acrobat Document" r:id="rId2" imgW="3886149" imgH="5029200" progId="Acrobat.Document.2017">
                  <p:embed/>
                </p:oleObj>
              </mc:Choice>
              <mc:Fallback>
                <p:oleObj name="Acrobat Document" r:id="rId2" imgW="3886149" imgH="5029200" progId="Acrobat.Document.2017">
                  <p:embed/>
                  <p:pic>
                    <p:nvPicPr>
                      <p:cNvPr id="0" name=""/>
                      <p:cNvPicPr/>
                      <p:nvPr/>
                    </p:nvPicPr>
                    <p:blipFill>
                      <a:blip r:embed="rId3"/>
                      <a:stretch>
                        <a:fillRect/>
                      </a:stretch>
                    </p:blipFill>
                    <p:spPr>
                      <a:xfrm>
                        <a:off x="2209800" y="847165"/>
                        <a:ext cx="4495800" cy="5818094"/>
                      </a:xfrm>
                      <a:prstGeom prst="rect">
                        <a:avLst/>
                      </a:prstGeom>
                    </p:spPr>
                  </p:pic>
                </p:oleObj>
              </mc:Fallback>
            </mc:AlternateContent>
          </a:graphicData>
        </a:graphic>
      </p:graphicFrame>
    </p:spTree>
    <p:extLst>
      <p:ext uri="{BB962C8B-B14F-4D97-AF65-F5344CB8AC3E}">
        <p14:creationId xmlns:p14="http://schemas.microsoft.com/office/powerpoint/2010/main" val="227793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10A3C-5B76-4358-91A6-77CBC5554CB5}"/>
              </a:ext>
            </a:extLst>
          </p:cNvPr>
          <p:cNvSpPr>
            <a:spLocks noGrp="1"/>
          </p:cNvSpPr>
          <p:nvPr>
            <p:ph type="title"/>
          </p:nvPr>
        </p:nvSpPr>
        <p:spPr>
          <a:xfrm>
            <a:off x="152400" y="31315"/>
            <a:ext cx="6705600" cy="654485"/>
          </a:xfrm>
        </p:spPr>
        <p:txBody>
          <a:bodyPr>
            <a:normAutofit fontScale="90000"/>
          </a:bodyPr>
          <a:lstStyle/>
          <a:p>
            <a:r>
              <a:rPr lang="en-US" dirty="0"/>
              <a:t>Election Precinct Detail</a:t>
            </a:r>
          </a:p>
        </p:txBody>
      </p:sp>
      <p:pic>
        <p:nvPicPr>
          <p:cNvPr id="5" name="Content Placeholder 4">
            <a:extLst>
              <a:ext uri="{FF2B5EF4-FFF2-40B4-BE49-F238E27FC236}">
                <a16:creationId xmlns:a16="http://schemas.microsoft.com/office/drawing/2014/main" id="{AE21820C-7147-44FB-AF62-DCF57ABAD7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695138"/>
            <a:ext cx="6781800" cy="5717642"/>
          </a:xfrm>
        </p:spPr>
      </p:pic>
    </p:spTree>
    <p:extLst>
      <p:ext uri="{BB962C8B-B14F-4D97-AF65-F5344CB8AC3E}">
        <p14:creationId xmlns:p14="http://schemas.microsoft.com/office/powerpoint/2010/main" val="9561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43C318B-4D6C-4AB5-A587-97C034F8D8F5}"/>
              </a:ext>
            </a:extLst>
          </p:cNvPr>
          <p:cNvSpPr>
            <a:spLocks noGrp="1" noChangeArrowheads="1"/>
          </p:cNvSpPr>
          <p:nvPr>
            <p:ph type="title"/>
          </p:nvPr>
        </p:nvSpPr>
        <p:spPr/>
        <p:txBody>
          <a:bodyPr/>
          <a:lstStyle/>
          <a:p>
            <a:pPr eaLnBrk="1" hangingPunct="1"/>
            <a:r>
              <a:rPr lang="en-US" altLang="en-US" dirty="0"/>
              <a:t>‘</a:t>
            </a:r>
            <a:r>
              <a:rPr lang="en-US" altLang="en-US" dirty="0">
                <a:latin typeface="Times New Roman" panose="02020603050405020304" pitchFamily="18" charset="0"/>
                <a:cs typeface="Times New Roman" panose="02020603050405020304" pitchFamily="18" charset="0"/>
              </a:rPr>
              <a:t>One Person-One Vote’</a:t>
            </a:r>
          </a:p>
        </p:txBody>
      </p:sp>
      <p:sp>
        <p:nvSpPr>
          <p:cNvPr id="4099" name="Rectangle 3">
            <a:extLst>
              <a:ext uri="{FF2B5EF4-FFF2-40B4-BE49-F238E27FC236}">
                <a16:creationId xmlns:a16="http://schemas.microsoft.com/office/drawing/2014/main" id="{FF53EC54-DB1C-4CA9-BC5A-D4A073566414}"/>
              </a:ext>
            </a:extLst>
          </p:cNvPr>
          <p:cNvSpPr>
            <a:spLocks noGrp="1" noChangeArrowheads="1"/>
          </p:cNvSpPr>
          <p:nvPr>
            <p:ph idx="1"/>
          </p:nvPr>
        </p:nvSpPr>
        <p:spPr/>
        <p:txBody>
          <a:bodyPr/>
          <a:lstStyle/>
          <a:p>
            <a:pPr algn="just" eaLnBrk="1" hangingPunct="1">
              <a:buFont typeface="Arial" panose="020B0604020202020204" pitchFamily="34" charset="0"/>
              <a:buNone/>
            </a:pPr>
            <a:r>
              <a:rPr lang="en-US" altLang="en-US" dirty="0"/>
              <a:t>	</a:t>
            </a:r>
            <a:r>
              <a:rPr lang="en-US" altLang="en-US" sz="3600" dirty="0">
                <a:latin typeface="Times New Roman" panose="02020603050405020304" pitchFamily="18" charset="0"/>
                <a:cs typeface="Times New Roman" panose="02020603050405020304" pitchFamily="18" charset="0"/>
              </a:rPr>
              <a:t>The conception of political equality from the Declaration of Independence, to Lincoln’s Gettysburg Address, to the Fifteenth, Seventeenth and Nineteenth Amendments could mean only one thing:  One Person, One Vote.--Justice Douglas, </a:t>
            </a:r>
            <a:r>
              <a:rPr lang="en-US" altLang="en-US" sz="3600" i="1" dirty="0">
                <a:latin typeface="Times New Roman" panose="02020603050405020304" pitchFamily="18" charset="0"/>
                <a:cs typeface="Times New Roman" panose="02020603050405020304" pitchFamily="18" charset="0"/>
              </a:rPr>
              <a:t>Gray v. Sanders </a:t>
            </a:r>
            <a:r>
              <a:rPr lang="en-US" altLang="en-US" sz="3600" dirty="0">
                <a:latin typeface="Times New Roman" panose="02020603050405020304" pitchFamily="18" charset="0"/>
                <a:cs typeface="Times New Roman" panose="02020603050405020304" pitchFamily="18" charset="0"/>
              </a:rPr>
              <a:t>(1963)</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25A342-65EC-48E1-A377-F067C13B2712}"/>
              </a:ext>
            </a:extLst>
          </p:cNvPr>
          <p:cNvSpPr txBox="1"/>
          <p:nvPr/>
        </p:nvSpPr>
        <p:spPr>
          <a:xfrm>
            <a:off x="1524001" y="1219200"/>
            <a:ext cx="6172200" cy="5078313"/>
          </a:xfrm>
          <a:prstGeom prst="rect">
            <a:avLst/>
          </a:prstGeom>
          <a:noFill/>
        </p:spPr>
        <p:txBody>
          <a:bodyPr wrap="square" rtlCol="0">
            <a:spAutoFit/>
          </a:bodyPr>
          <a:lstStyle/>
          <a:p>
            <a:r>
              <a:rPr lang="en-US" dirty="0"/>
              <a:t>By merging the county poll list (voter registration number and address only) with the GIS software, we should be able to “move” voters when we change boundaries, and provide the County Clerk or Election Administrator with a list of the voters who have been moved from one election precinct to another.  The level of accuracy and correct address matching necessary to make this function useful will have to be determined once we receive the census data.</a:t>
            </a:r>
          </a:p>
          <a:p>
            <a:endParaRPr lang="en-US" dirty="0"/>
          </a:p>
          <a:p>
            <a:r>
              <a:rPr lang="en-US" dirty="0"/>
              <a:t>Likewise, we can now produce a “metes and bounds” description of each precinct, describing the census block boundaries that are used to define the outer portion of each precinct (election, JP or Commissioner) if desired.</a:t>
            </a:r>
          </a:p>
          <a:p>
            <a:endParaRPr lang="en-US" dirty="0"/>
          </a:p>
          <a:p>
            <a:endParaRPr lang="en-US" dirty="0"/>
          </a:p>
        </p:txBody>
      </p:sp>
    </p:spTree>
    <p:extLst>
      <p:ext uri="{BB962C8B-B14F-4D97-AF65-F5344CB8AC3E}">
        <p14:creationId xmlns:p14="http://schemas.microsoft.com/office/powerpoint/2010/main" val="1618208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2B88-3242-4638-BA56-E9025C847AA5}"/>
              </a:ext>
            </a:extLst>
          </p:cNvPr>
          <p:cNvSpPr>
            <a:spLocks noGrp="1"/>
          </p:cNvSpPr>
          <p:nvPr>
            <p:ph type="title"/>
          </p:nvPr>
        </p:nvSpPr>
        <p:spPr/>
        <p:txBody>
          <a:bodyPr>
            <a:normAutofit fontScale="90000"/>
          </a:bodyPr>
          <a:lstStyle/>
          <a:p>
            <a:pPr algn="ctr"/>
            <a:r>
              <a:rPr lang="en-US" dirty="0"/>
              <a:t>Depending on the available time, we will work with you in person and on-line</a:t>
            </a:r>
          </a:p>
        </p:txBody>
      </p:sp>
      <p:sp>
        <p:nvSpPr>
          <p:cNvPr id="3" name="TextBox 2">
            <a:extLst>
              <a:ext uri="{FF2B5EF4-FFF2-40B4-BE49-F238E27FC236}">
                <a16:creationId xmlns:a16="http://schemas.microsoft.com/office/drawing/2014/main" id="{8C8A0FA3-6E42-4E9D-9E33-D3FDB214734C}"/>
              </a:ext>
            </a:extLst>
          </p:cNvPr>
          <p:cNvSpPr txBox="1"/>
          <p:nvPr/>
        </p:nvSpPr>
        <p:spPr>
          <a:xfrm>
            <a:off x="648182" y="2286000"/>
            <a:ext cx="7467600" cy="3970318"/>
          </a:xfrm>
          <a:prstGeom prst="rect">
            <a:avLst/>
          </a:prstGeom>
          <a:noFill/>
        </p:spPr>
        <p:txBody>
          <a:bodyPr wrap="square" rtlCol="0">
            <a:spAutoFit/>
          </a:bodyPr>
          <a:lstStyle/>
          <a:p>
            <a:pPr marL="285750" marR="0" indent="-285750" algn="just">
              <a:spcBef>
                <a:spcPts val="0"/>
              </a:spcBef>
              <a:spcAft>
                <a:spcPts val="0"/>
              </a:spcAft>
              <a:buFont typeface="Arial" panose="020B0604020202020204" pitchFamily="34" charset="0"/>
              <a:buChar char="•"/>
            </a:pPr>
            <a:r>
              <a:rPr lang="en-US" sz="1800" b="1" dirty="0">
                <a:effectLst/>
                <a:highlight>
                  <a:srgbClr val="FFFF00"/>
                </a:highlight>
                <a:latin typeface="Calibri" panose="020F0502020204030204" pitchFamily="34" charset="0"/>
                <a:ea typeface="Calibri" panose="020F0502020204030204" pitchFamily="34" charset="0"/>
              </a:rPr>
              <a:t>We normally have the necessary data from the Census Bureau by late January-mid February, certainly no later than April 1</a:t>
            </a:r>
            <a:r>
              <a:rPr lang="en-US" b="1" dirty="0">
                <a:highlight>
                  <a:srgbClr val="FFFF00"/>
                </a:highlight>
                <a:latin typeface="Calibri" panose="020F0502020204030204" pitchFamily="34" charset="0"/>
                <a:ea typeface="Calibri" panose="020F0502020204030204" pitchFamily="34" charset="0"/>
              </a:rPr>
              <a:t>.</a:t>
            </a:r>
          </a:p>
          <a:p>
            <a:pPr marL="285750" marR="0" indent="-285750" algn="just">
              <a:spcBef>
                <a:spcPts val="0"/>
              </a:spcBef>
              <a:spcAft>
                <a:spcPts val="0"/>
              </a:spcAft>
              <a:buFont typeface="Arial" panose="020B0604020202020204" pitchFamily="34" charset="0"/>
              <a:buChar char="•"/>
            </a:pPr>
            <a:r>
              <a:rPr lang="en-US" sz="1800" b="1" dirty="0">
                <a:effectLst/>
                <a:highlight>
                  <a:srgbClr val="FFFF00"/>
                </a:highlight>
                <a:latin typeface="Calibri" panose="020F0502020204030204" pitchFamily="34" charset="0"/>
                <a:ea typeface="Calibri" panose="020F0502020204030204" pitchFamily="34" charset="0"/>
              </a:rPr>
              <a:t>But the Census Bureau demographic/population data will not be available this cycle until September 30, 2021.  </a:t>
            </a:r>
          </a:p>
          <a:p>
            <a:pPr marL="285750" marR="0" indent="-285750" algn="just">
              <a:spcBef>
                <a:spcPts val="0"/>
              </a:spcBef>
              <a:spcAft>
                <a:spcPts val="0"/>
              </a:spcAft>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rPr>
              <a:t>Statutory deadline for political boundaries is 10/1/2021</a:t>
            </a:r>
            <a:endParaRPr lang="en-US" sz="1800" b="1" dirty="0">
              <a:effectLst/>
              <a:highlight>
                <a:srgbClr val="FFFF00"/>
              </a:highlight>
              <a:latin typeface="Calibri" panose="020F0502020204030204" pitchFamily="34" charset="0"/>
              <a:ea typeface="Calibri" panose="020F0502020204030204" pitchFamily="34" charset="0"/>
            </a:endParaRPr>
          </a:p>
          <a:p>
            <a:pPr marL="285750" marR="0" indent="-285750" algn="just">
              <a:spcBef>
                <a:spcPts val="0"/>
              </a:spcBef>
              <a:spcAft>
                <a:spcPts val="0"/>
              </a:spcAft>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rPr>
              <a:t>I</a:t>
            </a:r>
            <a:r>
              <a:rPr lang="en-US" sz="1800" b="1" dirty="0">
                <a:effectLst/>
                <a:highlight>
                  <a:srgbClr val="FFFF00"/>
                </a:highlight>
                <a:latin typeface="Calibri" panose="020F0502020204030204" pitchFamily="34" charset="0"/>
                <a:ea typeface="Calibri" panose="020F0502020204030204" pitchFamily="34" charset="0"/>
              </a:rPr>
              <a:t>mpossible to perform the redistricting work within the existing statutory timeline.  </a:t>
            </a:r>
          </a:p>
          <a:p>
            <a:pPr marL="285750" marR="0" indent="-285750" algn="just">
              <a:spcBef>
                <a:spcPts val="0"/>
              </a:spcBef>
              <a:spcAft>
                <a:spcPts val="0"/>
              </a:spcAft>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rPr>
              <a:t>Legislature or Federal Courts will </a:t>
            </a:r>
            <a:r>
              <a:rPr lang="en-US" sz="1800" b="1" dirty="0">
                <a:effectLst/>
                <a:highlight>
                  <a:srgbClr val="FFFF00"/>
                </a:highlight>
                <a:latin typeface="Calibri" panose="020F0502020204030204" pitchFamily="34" charset="0"/>
                <a:ea typeface="Calibri" panose="020F0502020204030204" pitchFamily="34" charset="0"/>
              </a:rPr>
              <a:t>impose timelines for a delayed Primary Election in 2022.</a:t>
            </a:r>
            <a:r>
              <a:rPr lang="en-US" dirty="0">
                <a:highlight>
                  <a:srgbClr val="FFFF00"/>
                </a:highlight>
                <a:latin typeface="Calibri" panose="020F0502020204030204" pitchFamily="34" charset="0"/>
                <a:ea typeface="Calibri" panose="020F0502020204030204" pitchFamily="34" charset="0"/>
              </a:rPr>
              <a:t>  </a:t>
            </a:r>
            <a:r>
              <a:rPr lang="en-US" b="1" u="sng" dirty="0">
                <a:highlight>
                  <a:srgbClr val="FFFF00"/>
                </a:highlight>
                <a:latin typeface="Calibri" panose="020F0502020204030204" pitchFamily="34" charset="0"/>
                <a:ea typeface="Calibri" panose="020F0502020204030204" pitchFamily="34" charset="0"/>
              </a:rPr>
              <a:t>HS 2025 by Hunter only billed passed regarding redistricting, requires action not later than 1</a:t>
            </a:r>
            <a:r>
              <a:rPr lang="en-US" b="1" u="sng" baseline="30000" dirty="0">
                <a:highlight>
                  <a:srgbClr val="FFFF00"/>
                </a:highlight>
                <a:latin typeface="Calibri" panose="020F0502020204030204" pitchFamily="34" charset="0"/>
                <a:ea typeface="Calibri" panose="020F0502020204030204" pitchFamily="34" charset="0"/>
              </a:rPr>
              <a:t>st</a:t>
            </a:r>
            <a:r>
              <a:rPr lang="en-US" b="1" u="sng" dirty="0">
                <a:highlight>
                  <a:srgbClr val="FFFF00"/>
                </a:highlight>
                <a:latin typeface="Calibri" panose="020F0502020204030204" pitchFamily="34" charset="0"/>
                <a:ea typeface="Calibri" panose="020F0502020204030204" pitchFamily="34" charset="0"/>
              </a:rPr>
              <a:t> day of 1</a:t>
            </a:r>
            <a:r>
              <a:rPr lang="en-US" b="1" u="sng" baseline="30000" dirty="0">
                <a:highlight>
                  <a:srgbClr val="FFFF00"/>
                </a:highlight>
                <a:latin typeface="Calibri" panose="020F0502020204030204" pitchFamily="34" charset="0"/>
                <a:ea typeface="Calibri" panose="020F0502020204030204" pitchFamily="34" charset="0"/>
              </a:rPr>
              <a:t>st</a:t>
            </a:r>
            <a:r>
              <a:rPr lang="en-US" b="1" u="sng" dirty="0">
                <a:highlight>
                  <a:srgbClr val="FFFF00"/>
                </a:highlight>
                <a:latin typeface="Calibri" panose="020F0502020204030204" pitchFamily="34" charset="0"/>
                <a:ea typeface="Calibri" panose="020F0502020204030204" pitchFamily="34" charset="0"/>
              </a:rPr>
              <a:t> month after 150</a:t>
            </a:r>
            <a:r>
              <a:rPr lang="en-US" b="1" u="sng" baseline="30000" dirty="0">
                <a:highlight>
                  <a:srgbClr val="FFFF00"/>
                </a:highlight>
                <a:latin typeface="Calibri" panose="020F0502020204030204" pitchFamily="34" charset="0"/>
                <a:ea typeface="Calibri" panose="020F0502020204030204" pitchFamily="34" charset="0"/>
              </a:rPr>
              <a:t>th</a:t>
            </a:r>
            <a:r>
              <a:rPr lang="en-US" b="1" u="sng" dirty="0">
                <a:highlight>
                  <a:srgbClr val="FFFF00"/>
                </a:highlight>
                <a:latin typeface="Calibri" panose="020F0502020204030204" pitchFamily="34" charset="0"/>
                <a:ea typeface="Calibri" panose="020F0502020204030204" pitchFamily="34" charset="0"/>
              </a:rPr>
              <a:t> day of the publication of census report.  That would be October 1, 2021.</a:t>
            </a:r>
          </a:p>
          <a:p>
            <a:pPr marL="285750" marR="0" indent="-285750" algn="just">
              <a:spcBef>
                <a:spcPts val="0"/>
              </a:spcBef>
              <a:spcAft>
                <a:spcPts val="0"/>
              </a:spcAft>
              <a:buFont typeface="Arial" panose="020B0604020202020204" pitchFamily="34" charset="0"/>
              <a:buChar char="•"/>
            </a:pPr>
            <a:r>
              <a:rPr lang="en-US" sz="1800" b="1" dirty="0">
                <a:effectLst/>
                <a:highlight>
                  <a:srgbClr val="FFFF00"/>
                </a:highlight>
                <a:latin typeface="Calibri" panose="020F0502020204030204" pitchFamily="34" charset="0"/>
                <a:ea typeface="Calibri" panose="020F0502020204030204" pitchFamily="34" charset="0"/>
              </a:rPr>
              <a:t>There may be need to do more of the work on-line to meet the shortened time period between the release of the data and the beginning of filing for the primary.</a:t>
            </a:r>
            <a:endParaRPr lang="en-US" sz="1800" dirty="0">
              <a:effectLst/>
              <a:highlight>
                <a:srgbClr val="FFFF00"/>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87067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A663EAC-8B44-493C-9A86-C8F85FE33100}"/>
              </a:ext>
            </a:extLst>
          </p:cNvPr>
          <p:cNvSpPr>
            <a:spLocks noGrp="1"/>
          </p:cNvSpPr>
          <p:nvPr>
            <p:ph type="title"/>
          </p:nvPr>
        </p:nvSpPr>
        <p:spPr/>
        <p:txBody>
          <a:bodyPr/>
          <a:lstStyle/>
          <a:p>
            <a:pPr algn="ctr" eaLnBrk="1" hangingPunct="1"/>
            <a:r>
              <a:rPr lang="en-US" altLang="en-US" dirty="0">
                <a:latin typeface="Times New Roman" panose="02020603050405020304" pitchFamily="18" charset="0"/>
                <a:cs typeface="Times New Roman" panose="02020603050405020304" pitchFamily="18" charset="0"/>
              </a:rPr>
              <a:t>Timeline ???</a:t>
            </a:r>
            <a:endParaRPr lang="en-US" altLang="en-US" dirty="0"/>
          </a:p>
        </p:txBody>
      </p:sp>
      <p:sp>
        <p:nvSpPr>
          <p:cNvPr id="23555" name="Content Placeholder 2">
            <a:extLst>
              <a:ext uri="{FF2B5EF4-FFF2-40B4-BE49-F238E27FC236}">
                <a16:creationId xmlns:a16="http://schemas.microsoft.com/office/drawing/2014/main" id="{A2814E7A-F0D6-4BFB-B8E8-D2BCC1DA7472}"/>
              </a:ext>
            </a:extLst>
          </p:cNvPr>
          <p:cNvSpPr>
            <a:spLocks noGrp="1"/>
          </p:cNvSpPr>
          <p:nvPr>
            <p:ph idx="1"/>
          </p:nvPr>
        </p:nvSpPr>
        <p:spPr>
          <a:xfrm>
            <a:off x="457200" y="1828800"/>
            <a:ext cx="8229600" cy="4544568"/>
          </a:xfrm>
        </p:spPr>
        <p:txBody>
          <a:bodyPr>
            <a:normAutofit fontScale="92500" lnSpcReduction="20000"/>
          </a:bodyPr>
          <a:lstStyle/>
          <a:p>
            <a:pPr algn="just" eaLnBrk="1" hangingPunct="1"/>
            <a:r>
              <a:rPr lang="en-US" altLang="en-US" dirty="0">
                <a:latin typeface="Times New Roman" panose="02020603050405020304" pitchFamily="18" charset="0"/>
                <a:cs typeface="Times New Roman" panose="02020603050405020304" pitchFamily="18" charset="0"/>
              </a:rPr>
              <a:t>April 2020-Census count conducted</a:t>
            </a:r>
          </a:p>
          <a:p>
            <a:pPr lvl="1" algn="just" eaLnBrk="1" hangingPunct="1"/>
            <a:r>
              <a:rPr lang="en-US" altLang="en-US" dirty="0">
                <a:latin typeface="Times New Roman" panose="02020603050405020304" pitchFamily="18" charset="0"/>
                <a:cs typeface="Times New Roman" panose="02020603050405020304" pitchFamily="18" charset="0"/>
              </a:rPr>
              <a:t>Retention of legal counsel to assist </a:t>
            </a:r>
          </a:p>
          <a:p>
            <a:pPr algn="just" eaLnBrk="1" hangingPunct="1"/>
            <a:r>
              <a:rPr lang="en-US" altLang="en-US" dirty="0">
                <a:latin typeface="Times New Roman" panose="02020603050405020304" pitchFamily="18" charset="0"/>
                <a:cs typeface="Times New Roman" panose="02020603050405020304" pitchFamily="18" charset="0"/>
              </a:rPr>
              <a:t>Map Files for 2020-TIGER</a:t>
            </a:r>
          </a:p>
          <a:p>
            <a:pPr lvl="1" algn="just"/>
            <a:r>
              <a:rPr lang="en-US" altLang="en-US" dirty="0">
                <a:latin typeface="Times New Roman" panose="02020603050405020304" pitchFamily="18" charset="0"/>
                <a:cs typeface="Times New Roman" panose="02020603050405020304" pitchFamily="18" charset="0"/>
              </a:rPr>
              <a:t>Overlay existing political boundaries on 2020 TIGER file map.</a:t>
            </a:r>
          </a:p>
          <a:p>
            <a:pPr lvl="1" algn="just"/>
            <a:r>
              <a:rPr lang="en-US" altLang="en-US" dirty="0">
                <a:latin typeface="Times New Roman" panose="02020603050405020304" pitchFamily="18" charset="0"/>
                <a:cs typeface="Times New Roman" panose="02020603050405020304" pitchFamily="18" charset="0"/>
              </a:rPr>
              <a:t>Normally the Pl. 94-171 data, or the “Demographic” data is released no later than March 2021, but this year, 9/31/21.  Deadlines will need to be pushed back by Legislature or Federal Courts</a:t>
            </a:r>
          </a:p>
          <a:p>
            <a:pPr algn="just" eaLnBrk="1" hangingPunct="1"/>
            <a:r>
              <a:rPr lang="en-US" altLang="en-US" dirty="0">
                <a:latin typeface="Times New Roman" panose="02020603050405020304" pitchFamily="18" charset="0"/>
                <a:cs typeface="Times New Roman" panose="02020603050405020304" pitchFamily="18" charset="0"/>
              </a:rPr>
              <a:t> 2021-August</a:t>
            </a:r>
          </a:p>
          <a:p>
            <a:pPr lvl="1" algn="just" eaLnBrk="1" hangingPunct="1"/>
            <a:r>
              <a:rPr lang="en-US" altLang="en-US" dirty="0">
                <a:latin typeface="Times New Roman" panose="02020603050405020304" pitchFamily="18" charset="0"/>
                <a:cs typeface="Times New Roman" panose="02020603050405020304" pitchFamily="18" charset="0"/>
              </a:rPr>
              <a:t>Establish criteria for plan evaluation</a:t>
            </a:r>
          </a:p>
          <a:p>
            <a:pPr lvl="1" algn="just" eaLnBrk="1" hangingPunct="1"/>
            <a:r>
              <a:rPr lang="en-US" altLang="en-US" dirty="0">
                <a:latin typeface="Times New Roman" panose="02020603050405020304" pitchFamily="18" charset="0"/>
                <a:cs typeface="Times New Roman" panose="02020603050405020304" pitchFamily="18" charset="0"/>
              </a:rPr>
              <a:t>Appoint Citizens Committee, if any</a:t>
            </a:r>
          </a:p>
          <a:p>
            <a:pPr lvl="1" algn="just" eaLnBrk="1" hangingPunct="1"/>
            <a:r>
              <a:rPr lang="en-US" altLang="en-US" dirty="0">
                <a:latin typeface="Times New Roman" panose="02020603050405020304" pitchFamily="18" charset="0"/>
                <a:cs typeface="Times New Roman" panose="02020603050405020304" pitchFamily="18" charset="0"/>
              </a:rPr>
              <a:t>Review and confirm current boundaries</a:t>
            </a:r>
          </a:p>
          <a:p>
            <a:pPr algn="just"/>
            <a:r>
              <a:rPr lang="en-US" altLang="en-US" dirty="0">
                <a:latin typeface="Times New Roman" panose="02020603050405020304" pitchFamily="18" charset="0"/>
                <a:cs typeface="Times New Roman" panose="02020603050405020304" pitchFamily="18" charset="0"/>
              </a:rPr>
              <a:t>2021-2022-Between October 1st and February 28, 2022, develop and approve Plan (150 days or sooner)</a:t>
            </a:r>
          </a:p>
          <a:p>
            <a:pPr algn="just"/>
            <a:r>
              <a:rPr lang="en-US" altLang="en-US" dirty="0">
                <a:latin typeface="Times New Roman" panose="02020603050405020304" pitchFamily="18" charset="0"/>
                <a:cs typeface="Times New Roman" panose="02020603050405020304" pitchFamily="18" charset="0"/>
              </a:rPr>
              <a:t>Primary Election: Unable to predict at this time, but most likely the 2022 primary will be sometime in May, 2022.</a:t>
            </a:r>
          </a:p>
          <a:p>
            <a:pPr marL="0" indent="0" algn="just">
              <a:buNone/>
            </a:pPr>
            <a:r>
              <a:rPr lang="en-US" altLang="en-US" dirty="0">
                <a:latin typeface="Times New Roman" panose="02020603050405020304" pitchFamily="18" charset="0"/>
                <a:cs typeface="Times New Roman" panose="02020603050405020304" pitchFamily="18" charset="0"/>
              </a:rPr>
              <a:t>	</a:t>
            </a:r>
          </a:p>
          <a:p>
            <a:pPr marL="274320" lvl="1" indent="0" algn="just">
              <a:buNone/>
            </a:pPr>
            <a:endParaRPr lang="en-US" altLang="en-US" dirty="0">
              <a:latin typeface="Times New Roman" panose="02020603050405020304" pitchFamily="18" charset="0"/>
              <a:cs typeface="Times New Roman" panose="02020603050405020304" pitchFamily="18" charset="0"/>
            </a:endParaRPr>
          </a:p>
          <a:p>
            <a:pPr algn="just" eaLnBrk="1" hangingPunct="1"/>
            <a:endParaRPr lang="en-US" altLang="en-US" dirty="0">
              <a:latin typeface="Times New Roman" panose="02020603050405020304" pitchFamily="18" charset="0"/>
              <a:cs typeface="Times New Roman" panose="02020603050405020304" pitchFamily="18" charset="0"/>
            </a:endParaRPr>
          </a:p>
          <a:p>
            <a:pPr eaLnBrk="1" hangingPunct="1"/>
            <a:endParaRPr lang="en-US" altLang="en-US" dirty="0"/>
          </a:p>
        </p:txBody>
      </p:sp>
    </p:spTree>
    <p:extLst>
      <p:ext uri="{BB962C8B-B14F-4D97-AF65-F5344CB8AC3E}">
        <p14:creationId xmlns:p14="http://schemas.microsoft.com/office/powerpoint/2010/main" val="1642131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07D24-D739-4873-B42C-2631FD5A14F2}"/>
              </a:ext>
            </a:extLst>
          </p:cNvPr>
          <p:cNvSpPr>
            <a:spLocks noGrp="1"/>
          </p:cNvSpPr>
          <p:nvPr>
            <p:ph type="title"/>
          </p:nvPr>
        </p:nvSpPr>
        <p:spPr/>
        <p:txBody>
          <a:bodyPr/>
          <a:lstStyle/>
          <a:p>
            <a:pPr algn="ctr"/>
            <a:r>
              <a:rPr lang="en-US" dirty="0"/>
              <a:t>A Complex Process-But You Can Do It!</a:t>
            </a:r>
          </a:p>
        </p:txBody>
      </p:sp>
      <p:pic>
        <p:nvPicPr>
          <p:cNvPr id="5" name="Content Placeholder 4">
            <a:extLst>
              <a:ext uri="{FF2B5EF4-FFF2-40B4-BE49-F238E27FC236}">
                <a16:creationId xmlns:a16="http://schemas.microsoft.com/office/drawing/2014/main" id="{EBE9B4EB-115B-41BF-BE6B-D0BEE118F68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47800" y="1905000"/>
            <a:ext cx="5867399" cy="4693920"/>
          </a:xfrm>
        </p:spPr>
      </p:pic>
    </p:spTree>
    <p:extLst>
      <p:ext uri="{BB962C8B-B14F-4D97-AF65-F5344CB8AC3E}">
        <p14:creationId xmlns:p14="http://schemas.microsoft.com/office/powerpoint/2010/main" val="3979886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Content Placeholder 3">
            <a:extLst>
              <a:ext uri="{FF2B5EF4-FFF2-40B4-BE49-F238E27FC236}">
                <a16:creationId xmlns:a16="http://schemas.microsoft.com/office/drawing/2014/main" id="{EF3EE143-2136-413A-B757-17531EBCC11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457199" y="381000"/>
            <a:ext cx="4571289" cy="3429000"/>
          </a:xfrm>
        </p:spPr>
      </p:pic>
      <p:sp>
        <p:nvSpPr>
          <p:cNvPr id="24580" name="TextBox 4">
            <a:extLst>
              <a:ext uri="{FF2B5EF4-FFF2-40B4-BE49-F238E27FC236}">
                <a16:creationId xmlns:a16="http://schemas.microsoft.com/office/drawing/2014/main" id="{12AC7397-46EA-4750-9820-879DBF27F981}"/>
              </a:ext>
            </a:extLst>
          </p:cNvPr>
          <p:cNvSpPr txBox="1">
            <a:spLocks noChangeArrowheads="1"/>
          </p:cNvSpPr>
          <p:nvPr/>
        </p:nvSpPr>
        <p:spPr bwMode="auto">
          <a:xfrm>
            <a:off x="533400" y="4121528"/>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4800" dirty="0"/>
              <a:t>Allison, Bass &amp; </a:t>
            </a:r>
          </a:p>
          <a:p>
            <a:pPr algn="ctr"/>
            <a:r>
              <a:rPr lang="en-US" altLang="en-US" sz="4800" dirty="0"/>
              <a:t>Magee, LLP</a:t>
            </a:r>
          </a:p>
        </p:txBody>
      </p:sp>
      <p:sp>
        <p:nvSpPr>
          <p:cNvPr id="24581" name="TextBox 5">
            <a:extLst>
              <a:ext uri="{FF2B5EF4-FFF2-40B4-BE49-F238E27FC236}">
                <a16:creationId xmlns:a16="http://schemas.microsoft.com/office/drawing/2014/main" id="{7B6B703B-76F3-4EB4-B55E-00020A44BAF1}"/>
              </a:ext>
            </a:extLst>
          </p:cNvPr>
          <p:cNvSpPr txBox="1">
            <a:spLocks noChangeArrowheads="1"/>
          </p:cNvSpPr>
          <p:nvPr/>
        </p:nvSpPr>
        <p:spPr bwMode="auto">
          <a:xfrm>
            <a:off x="4419600" y="1166812"/>
            <a:ext cx="510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dirty="0"/>
              <a:t>402 West 12</a:t>
            </a:r>
            <a:r>
              <a:rPr lang="en-US" altLang="en-US" baseline="30000" dirty="0"/>
              <a:t>th</a:t>
            </a:r>
            <a:r>
              <a:rPr lang="en-US" altLang="en-US" dirty="0"/>
              <a:t> Street</a:t>
            </a:r>
          </a:p>
          <a:p>
            <a:pPr algn="ctr"/>
            <a:r>
              <a:rPr lang="en-US" altLang="en-US" dirty="0"/>
              <a:t>Austin, Texas  78701</a:t>
            </a:r>
          </a:p>
          <a:p>
            <a:pPr algn="ctr"/>
            <a:r>
              <a:rPr lang="en-US" altLang="en-US" dirty="0"/>
              <a:t>512/482-0701</a:t>
            </a:r>
          </a:p>
          <a:p>
            <a:pPr algn="ctr"/>
            <a:r>
              <a:rPr lang="en-US" altLang="en-US" dirty="0"/>
              <a:t>Law@Allison-Bass.com</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4E13BF4-0667-4E7C-A726-67662142DF1F}"/>
              </a:ext>
            </a:extLst>
          </p:cNvPr>
          <p:cNvSpPr>
            <a:spLocks noGrp="1" noChangeArrowheads="1"/>
          </p:cNvSpPr>
          <p:nvPr>
            <p:ph type="title"/>
          </p:nvPr>
        </p:nvSpPr>
        <p:spPr/>
        <p:txBody>
          <a:bodyPr/>
          <a:lstStyle/>
          <a:p>
            <a:pPr eaLnBrk="1" hangingPunct="1"/>
            <a:r>
              <a:rPr lang="en-US" altLang="en-US" i="1" dirty="0">
                <a:latin typeface="Times New Roman" panose="02020603050405020304" pitchFamily="18" charset="0"/>
                <a:cs typeface="Times New Roman" panose="02020603050405020304" pitchFamily="18" charset="0"/>
              </a:rPr>
              <a:t>Avery v. Midland County </a:t>
            </a:r>
            <a:r>
              <a:rPr lang="en-US" altLang="en-US" dirty="0">
                <a:latin typeface="Times New Roman" panose="02020603050405020304" pitchFamily="18" charset="0"/>
                <a:cs typeface="Times New Roman" panose="02020603050405020304" pitchFamily="18" charset="0"/>
              </a:rPr>
              <a:t>(1968)</a:t>
            </a:r>
          </a:p>
        </p:txBody>
      </p:sp>
      <p:sp>
        <p:nvSpPr>
          <p:cNvPr id="6147" name="Rectangle 3">
            <a:extLst>
              <a:ext uri="{FF2B5EF4-FFF2-40B4-BE49-F238E27FC236}">
                <a16:creationId xmlns:a16="http://schemas.microsoft.com/office/drawing/2014/main" id="{0BB4C7E9-DA16-4C79-8E56-86933FA3E629}"/>
              </a:ext>
            </a:extLst>
          </p:cNvPr>
          <p:cNvSpPr>
            <a:spLocks noGrp="1" noChangeArrowheads="1"/>
          </p:cNvSpPr>
          <p:nvPr>
            <p:ph sz="half" idx="1"/>
          </p:nvPr>
        </p:nvSpPr>
        <p:spPr/>
        <p:txBody>
          <a:bodyPr>
            <a:normAutofit fontScale="92500" lnSpcReduction="20000"/>
          </a:bodyPr>
          <a:lstStyle/>
          <a:p>
            <a:pPr eaLnBrk="1" hangingPunct="1"/>
            <a:r>
              <a:rPr lang="en-US" altLang="en-US" sz="2800" dirty="0">
                <a:latin typeface="Times New Roman" panose="02020603050405020304" pitchFamily="18" charset="0"/>
                <a:cs typeface="Times New Roman" panose="02020603050405020304" pitchFamily="18" charset="0"/>
              </a:rPr>
              <a:t>Periodic reapportionment extended to Texas Commissioners Courts (</a:t>
            </a:r>
            <a:r>
              <a:rPr lang="en-US" altLang="en-US" sz="2800" dirty="0">
                <a:highlight>
                  <a:srgbClr val="FFFF00"/>
                </a:highlight>
                <a:latin typeface="Times New Roman" panose="02020603050405020304" pitchFamily="18" charset="0"/>
                <a:cs typeface="Times New Roman" panose="02020603050405020304" pitchFamily="18" charset="0"/>
              </a:rPr>
              <a:t>JP Precincts do not require balance</a:t>
            </a:r>
            <a:r>
              <a:rPr lang="en-US" altLang="en-US" sz="2800" dirty="0">
                <a:latin typeface="Times New Roman" panose="02020603050405020304" pitchFamily="18" charset="0"/>
                <a:cs typeface="Times New Roman" panose="02020603050405020304" pitchFamily="18" charset="0"/>
              </a:rPr>
              <a:t>, but must comply with Voting Rights Act)</a:t>
            </a:r>
          </a:p>
          <a:p>
            <a:pPr eaLnBrk="1" hangingPunct="1"/>
            <a:r>
              <a:rPr lang="en-US" altLang="en-US" sz="2800" dirty="0">
                <a:latin typeface="Times New Roman" panose="02020603050405020304" pitchFamily="18" charset="0"/>
                <a:cs typeface="Times New Roman" panose="02020603050405020304" pitchFamily="18" charset="0"/>
              </a:rPr>
              <a:t>Texas Constitution and Statutes amended to comply.  Art. III, Section 28, Texas Constitution, 42.005 Tex. Elec.Code</a:t>
            </a:r>
          </a:p>
        </p:txBody>
      </p:sp>
      <p:sp>
        <p:nvSpPr>
          <p:cNvPr id="6148" name="Rectangle 4">
            <a:extLst>
              <a:ext uri="{FF2B5EF4-FFF2-40B4-BE49-F238E27FC236}">
                <a16:creationId xmlns:a16="http://schemas.microsoft.com/office/drawing/2014/main" id="{0E1F1AFE-F796-4ACA-92E8-4648BA954F7F}"/>
              </a:ext>
            </a:extLst>
          </p:cNvPr>
          <p:cNvSpPr>
            <a:spLocks noGrp="1" noChangeArrowheads="1"/>
          </p:cNvSpPr>
          <p:nvPr>
            <p:ph sz="half" idx="2"/>
          </p:nvPr>
        </p:nvSpPr>
        <p:spPr>
          <a:xfrm>
            <a:off x="4572000" y="2057400"/>
            <a:ext cx="4038600" cy="4800600"/>
          </a:xfrm>
        </p:spPr>
        <p:txBody>
          <a:bodyPr>
            <a:normAutofit fontScale="92500" lnSpcReduction="20000"/>
          </a:bodyPr>
          <a:lstStyle/>
          <a:p>
            <a:pPr eaLnBrk="1" hangingPunct="1"/>
            <a:r>
              <a:rPr lang="en-US" altLang="en-US" sz="2800" dirty="0">
                <a:latin typeface="Times New Roman" panose="02020603050405020304" pitchFamily="18" charset="0"/>
                <a:cs typeface="Times New Roman" panose="02020603050405020304" pitchFamily="18" charset="0"/>
              </a:rPr>
              <a:t>Balance between Commissioner Precincts must be within a maximum deviation of </a:t>
            </a:r>
            <a:r>
              <a:rPr lang="en-US" altLang="en-US" sz="2800" dirty="0">
                <a:highlight>
                  <a:srgbClr val="FFFF00"/>
                </a:highlight>
                <a:latin typeface="Times New Roman" panose="02020603050405020304" pitchFamily="18" charset="0"/>
                <a:cs typeface="Times New Roman" panose="02020603050405020304" pitchFamily="18" charset="0"/>
              </a:rPr>
              <a:t>10%</a:t>
            </a:r>
            <a:r>
              <a:rPr lang="en-US" altLang="en-US" sz="2800" dirty="0">
                <a:latin typeface="Times New Roman" panose="02020603050405020304" pitchFamily="18" charset="0"/>
                <a:cs typeface="Times New Roman" panose="02020603050405020304" pitchFamily="18" charset="0"/>
              </a:rPr>
              <a:t> (based upon an ideal precinct, i.e. total county population divided by number of single member precincts)</a:t>
            </a:r>
          </a:p>
          <a:p>
            <a:pPr eaLnBrk="1" hangingPunct="1"/>
            <a:r>
              <a:rPr lang="en-US" altLang="en-US" sz="2800" dirty="0">
                <a:latin typeface="Times New Roman" panose="02020603050405020304" pitchFamily="18" charset="0"/>
                <a:cs typeface="Times New Roman" panose="02020603050405020304" pitchFamily="18" charset="0"/>
              </a:rPr>
              <a:t>10% is top to bottom deviation, plus or minus, as compared to the county population divided by 4, the number of “single member” districts, i.e. ideal size.</a:t>
            </a:r>
          </a:p>
          <a:p>
            <a:pPr eaLnBrk="1" hangingPunct="1">
              <a:buFont typeface="Arial" panose="020B0604020202020204" pitchFamily="34" charset="0"/>
              <a:buNone/>
            </a:pPr>
            <a:endParaRPr lang="en-US" altLang="en-US"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CD34D-BDF3-4942-BB96-07AE5543463E}"/>
              </a:ext>
            </a:extLst>
          </p:cNvPr>
          <p:cNvSpPr>
            <a:spLocks noGrp="1"/>
          </p:cNvSpPr>
          <p:nvPr>
            <p:ph type="title"/>
          </p:nvPr>
        </p:nvSpPr>
        <p:spPr/>
        <p:txBody>
          <a:bodyPr>
            <a:normAutofit/>
          </a:bodyPr>
          <a:lstStyle/>
          <a:p>
            <a:r>
              <a:rPr lang="en-US" sz="3600" dirty="0"/>
              <a:t>Texas Constitution …</a:t>
            </a:r>
          </a:p>
        </p:txBody>
      </p:sp>
      <p:sp>
        <p:nvSpPr>
          <p:cNvPr id="3" name="TextBox 2">
            <a:extLst>
              <a:ext uri="{FF2B5EF4-FFF2-40B4-BE49-F238E27FC236}">
                <a16:creationId xmlns:a16="http://schemas.microsoft.com/office/drawing/2014/main" id="{A5271E5E-C3AE-4073-8BC3-5BD3D0677F1C}"/>
              </a:ext>
            </a:extLst>
          </p:cNvPr>
          <p:cNvSpPr txBox="1"/>
          <p:nvPr/>
        </p:nvSpPr>
        <p:spPr>
          <a:xfrm>
            <a:off x="762000" y="1828800"/>
            <a:ext cx="7239000" cy="4401205"/>
          </a:xfrm>
          <a:prstGeom prst="rect">
            <a:avLst/>
          </a:prstGeom>
          <a:noFill/>
        </p:spPr>
        <p:txBody>
          <a:bodyPr wrap="square" rtlCol="0">
            <a:spAutoFit/>
          </a:bodyPr>
          <a:lstStyle/>
          <a:p>
            <a:pPr algn="just"/>
            <a:r>
              <a:rPr lang="en-US" sz="1400" i="0" dirty="0">
                <a:solidFill>
                  <a:srgbClr val="000000"/>
                </a:solidFill>
                <a:effectLst/>
                <a:latin typeface="Times New Roman" panose="02020603050405020304" pitchFamily="18" charset="0"/>
                <a:cs typeface="Times New Roman" panose="02020603050405020304" pitchFamily="18" charset="0"/>
              </a:rPr>
              <a:t>Art. III Sec. 28. The Legislature shall, at its first regular session after the publication of each United States decennial census, </a:t>
            </a:r>
            <a:r>
              <a:rPr lang="en-US" sz="1400" i="0" dirty="0">
                <a:solidFill>
                  <a:srgbClr val="000000"/>
                </a:solidFill>
                <a:effectLst/>
                <a:highlight>
                  <a:srgbClr val="FFFF00"/>
                </a:highlight>
                <a:latin typeface="Times New Roman" panose="02020603050405020304" pitchFamily="18" charset="0"/>
                <a:cs typeface="Times New Roman" panose="02020603050405020304" pitchFamily="18" charset="0"/>
              </a:rPr>
              <a:t>apportion the state into senatorial and representative districts</a:t>
            </a:r>
            <a:r>
              <a:rPr lang="en-US" sz="1400" i="0" dirty="0">
                <a:solidFill>
                  <a:srgbClr val="000000"/>
                </a:solidFill>
                <a:effectLst/>
                <a:latin typeface="Times New Roman" panose="02020603050405020304" pitchFamily="18" charset="0"/>
                <a:cs typeface="Times New Roman" panose="02020603050405020304" pitchFamily="18" charset="0"/>
              </a:rPr>
              <a:t>…</a:t>
            </a:r>
          </a:p>
          <a:p>
            <a:pPr algn="just"/>
            <a:endParaRPr lang="en-US" sz="1400" dirty="0">
              <a:solidFill>
                <a:srgbClr val="000000"/>
              </a:solidFill>
              <a:latin typeface="Times New Roman" panose="02020603050405020304" pitchFamily="18" charset="0"/>
              <a:cs typeface="Times New Roman" panose="02020603050405020304" pitchFamily="18" charset="0"/>
            </a:endParaRPr>
          </a:p>
          <a:p>
            <a:pPr algn="just"/>
            <a:r>
              <a:rPr lang="en-US" sz="1400" dirty="0">
                <a:solidFill>
                  <a:srgbClr val="000000"/>
                </a:solidFill>
                <a:latin typeface="Times New Roman" panose="02020603050405020304" pitchFamily="18" charset="0"/>
                <a:cs typeface="Times New Roman" panose="02020603050405020304" pitchFamily="18" charset="0"/>
              </a:rPr>
              <a:t>Art. V, Sec. 18:  </a:t>
            </a:r>
            <a:r>
              <a:rPr lang="en-US" sz="1400" i="0" dirty="0">
                <a:solidFill>
                  <a:srgbClr val="3D3D3D"/>
                </a:solidFill>
                <a:effectLst/>
                <a:latin typeface="Times New Roman" panose="02020603050405020304" pitchFamily="18" charset="0"/>
                <a:cs typeface="Times New Roman" panose="02020603050405020304" pitchFamily="18" charset="0"/>
              </a:rPr>
              <a:t>Sec. 18. (a) Each county in the State with a population of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50,000</a:t>
            </a:r>
            <a:r>
              <a:rPr lang="en-US" sz="1400" i="0" dirty="0">
                <a:solidFill>
                  <a:srgbClr val="3D3D3D"/>
                </a:solidFill>
                <a:effectLst/>
                <a:latin typeface="Times New Roman" panose="02020603050405020304" pitchFamily="18" charset="0"/>
                <a:cs typeface="Times New Roman" panose="02020603050405020304" pitchFamily="18" charset="0"/>
              </a:rPr>
              <a:t> or more, according to the most recent federal census, from time to time, for the convenience of the people, shall be divided into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not less than four and not more than eight precincts</a:t>
            </a:r>
            <a:r>
              <a:rPr lang="en-US" sz="1400" i="0" dirty="0">
                <a:solidFill>
                  <a:srgbClr val="3D3D3D"/>
                </a:solidFill>
                <a:effectLst/>
                <a:latin typeface="Times New Roman" panose="02020603050405020304" pitchFamily="18" charset="0"/>
                <a:cs typeface="Times New Roman" panose="02020603050405020304" pitchFamily="18" charset="0"/>
              </a:rPr>
              <a:t>. Each county in the State with a population of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18,000</a:t>
            </a:r>
            <a:r>
              <a:rPr lang="en-US" sz="1400" i="0" dirty="0">
                <a:solidFill>
                  <a:srgbClr val="3D3D3D"/>
                </a:solidFill>
                <a:effectLst/>
                <a:latin typeface="Times New Roman" panose="02020603050405020304" pitchFamily="18" charset="0"/>
                <a:cs typeface="Times New Roman" panose="02020603050405020304" pitchFamily="18" charset="0"/>
              </a:rPr>
              <a:t> or more but less than 50,000, according to the most recent federal census, from time to time, for the convenience of the people, shall be divided into not less than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two and not more than eight precincts</a:t>
            </a:r>
            <a:r>
              <a:rPr lang="en-US" sz="1400" i="0" dirty="0">
                <a:solidFill>
                  <a:srgbClr val="3D3D3D"/>
                </a:solidFill>
                <a:effectLst/>
                <a:latin typeface="Times New Roman" panose="02020603050405020304" pitchFamily="18" charset="0"/>
                <a:cs typeface="Times New Roman" panose="02020603050405020304" pitchFamily="18" charset="0"/>
              </a:rPr>
              <a:t>. Each county in the State with a population of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less</a:t>
            </a:r>
            <a:r>
              <a:rPr lang="en-US" sz="1400" i="0" dirty="0">
                <a:solidFill>
                  <a:srgbClr val="3D3D3D"/>
                </a:solidFill>
                <a:effectLst/>
                <a:latin typeface="Times New Roman" panose="02020603050405020304" pitchFamily="18" charset="0"/>
                <a:cs typeface="Times New Roman" panose="02020603050405020304" pitchFamily="18" charset="0"/>
              </a:rPr>
              <a:t> than 18,000, according to the most recent federal census, from time to time, for the convenience of the people, shall be designated as a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single precinct </a:t>
            </a:r>
            <a:r>
              <a:rPr lang="en-US" sz="1400" i="0" dirty="0">
                <a:solidFill>
                  <a:srgbClr val="3D3D3D"/>
                </a:solidFill>
                <a:effectLst/>
                <a:latin typeface="Times New Roman" panose="02020603050405020304" pitchFamily="18" charset="0"/>
                <a:cs typeface="Times New Roman" panose="02020603050405020304" pitchFamily="18" charset="0"/>
              </a:rPr>
              <a:t>or, if the Commissioners Court determines that the county needs more than one precinct, shall be divided into not more than four precincts.</a:t>
            </a:r>
          </a:p>
          <a:p>
            <a:pPr algn="just"/>
            <a:endParaRPr lang="en-US" sz="1400" i="0" dirty="0">
              <a:solidFill>
                <a:srgbClr val="3D3D3D"/>
              </a:solidFill>
              <a:effectLst/>
              <a:latin typeface="Times New Roman" panose="02020603050405020304" pitchFamily="18" charset="0"/>
              <a:cs typeface="Times New Roman" panose="02020603050405020304" pitchFamily="18" charset="0"/>
            </a:endParaRPr>
          </a:p>
          <a:p>
            <a:pPr algn="just"/>
            <a:r>
              <a:rPr lang="en-US" sz="1400" i="0" dirty="0">
                <a:solidFill>
                  <a:srgbClr val="3D3D3D"/>
                </a:solidFill>
                <a:effectLst/>
                <a:latin typeface="Times New Roman" panose="02020603050405020304" pitchFamily="18" charset="0"/>
                <a:cs typeface="Times New Roman" panose="02020603050405020304" pitchFamily="18" charset="0"/>
              </a:rPr>
              <a:t>(b) Each county shall, in the manner provided for justice of the peace and constable precincts, be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divided into four commissioners precincts </a:t>
            </a:r>
            <a:r>
              <a:rPr lang="en-US" sz="1400" i="0" dirty="0">
                <a:solidFill>
                  <a:srgbClr val="3D3D3D"/>
                </a:solidFill>
                <a:effectLst/>
                <a:latin typeface="Times New Roman" panose="02020603050405020304" pitchFamily="18" charset="0"/>
                <a:cs typeface="Times New Roman" panose="02020603050405020304" pitchFamily="18" charset="0"/>
              </a:rPr>
              <a:t>in each of which there shall be elected by the qualified voters thereof one County Commissioner, who shall hold his office for four years and until his successor shall be elected and qualified. The County Commissioners so chosen, with the County Judge as presiding officer, shall compose the County Commissioners Court, </a:t>
            </a:r>
            <a:r>
              <a:rPr lang="en-US" sz="1400" i="0" dirty="0">
                <a:solidFill>
                  <a:srgbClr val="3D3D3D"/>
                </a:solidFill>
                <a:effectLst/>
                <a:highlight>
                  <a:srgbClr val="FFFF00"/>
                </a:highlight>
                <a:latin typeface="Times New Roman" panose="02020603050405020304" pitchFamily="18" charset="0"/>
                <a:cs typeface="Times New Roman" panose="02020603050405020304" pitchFamily="18" charset="0"/>
              </a:rPr>
              <a:t>which shall exercise such powers and jurisdiction over all county business, as is conferred by this Constitution and the laws of the State, or as may be hereafter prescribed.</a:t>
            </a:r>
            <a:endParaRPr lang="en-US" sz="1400"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959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B0AE08-BCFE-441F-8C9E-D107F068EA6C}"/>
              </a:ext>
            </a:extLst>
          </p:cNvPr>
          <p:cNvSpPr>
            <a:spLocks noGrp="1" noChangeArrowheads="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Voting Rights Act of 1965</a:t>
            </a:r>
          </a:p>
        </p:txBody>
      </p:sp>
      <p:sp>
        <p:nvSpPr>
          <p:cNvPr id="5123" name="Rectangle 3">
            <a:extLst>
              <a:ext uri="{FF2B5EF4-FFF2-40B4-BE49-F238E27FC236}">
                <a16:creationId xmlns:a16="http://schemas.microsoft.com/office/drawing/2014/main" id="{0EC59D90-BCFD-429E-B7EF-383D35666381}"/>
              </a:ext>
            </a:extLst>
          </p:cNvPr>
          <p:cNvSpPr>
            <a:spLocks noGrp="1" noChangeArrowheads="1"/>
          </p:cNvSpPr>
          <p:nvPr>
            <p:ph idx="1"/>
          </p:nvPr>
        </p:nvSpPr>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Section 2- A plaintiff may sue for actual or potential discrimination under the Act.</a:t>
            </a:r>
          </a:p>
          <a:p>
            <a:pPr eaLnBrk="1" hangingPunct="1"/>
            <a:r>
              <a:rPr lang="en-US" altLang="en-US" sz="2800" dirty="0">
                <a:latin typeface="Times New Roman" panose="02020603050405020304" pitchFamily="18" charset="0"/>
                <a:cs typeface="Times New Roman" panose="02020603050405020304" pitchFamily="18" charset="0"/>
              </a:rPr>
              <a:t>Section 5- Required evaluation of the plan to dilute or discriminate against minority voters by Department of Justice. (</a:t>
            </a:r>
            <a:r>
              <a:rPr lang="en-US" altLang="en-US" sz="2800" dirty="0">
                <a:highlight>
                  <a:srgbClr val="FFFF00"/>
                </a:highlight>
                <a:latin typeface="Times New Roman" panose="02020603050405020304" pitchFamily="18" charset="0"/>
                <a:cs typeface="Times New Roman" panose="02020603050405020304" pitchFamily="18" charset="0"/>
              </a:rPr>
              <a:t>Vacated by Supreme Ct.)</a:t>
            </a:r>
          </a:p>
          <a:p>
            <a:pPr eaLnBrk="1" hangingPunct="1"/>
            <a:r>
              <a:rPr lang="en-US" altLang="en-US" sz="2800" dirty="0">
                <a:latin typeface="Times New Roman" panose="02020603050405020304" pitchFamily="18" charset="0"/>
                <a:cs typeface="Times New Roman" panose="02020603050405020304" pitchFamily="18" charset="0"/>
              </a:rPr>
              <a:t>Department of Justice “preclearance” no longer required, but compliance still enforced by Section 2.</a:t>
            </a:r>
          </a:p>
          <a:p>
            <a:pPr eaLnBrk="1" hangingPunct="1"/>
            <a:r>
              <a:rPr lang="en-US" altLang="en-US" sz="2800" dirty="0">
                <a:latin typeface="Times New Roman" panose="02020603050405020304" pitchFamily="18" charset="0"/>
                <a:cs typeface="Times New Roman" panose="02020603050405020304" pitchFamily="18" charset="0"/>
              </a:rPr>
              <a:t>Judicial by-pass option available, but difficult.</a:t>
            </a:r>
          </a:p>
          <a:p>
            <a:pPr marL="0" indent="0" eaLnBrk="1" hangingPunct="1">
              <a:buNone/>
            </a:pPr>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D167136-C498-4F49-9CCC-0CDE54365576}"/>
              </a:ext>
            </a:extLst>
          </p:cNvPr>
          <p:cNvSpPr>
            <a:spLocks noGrp="1" noChangeArrowheads="1"/>
          </p:cNvSpPr>
          <p:nvPr>
            <p:ph type="title"/>
          </p:nvPr>
        </p:nvSpPr>
        <p:spPr/>
        <p:txBody>
          <a:bodyPr/>
          <a:lstStyle/>
          <a:p>
            <a:pPr algn="ctr" eaLnBrk="1" hangingPunct="1"/>
            <a:r>
              <a:rPr lang="en-US" altLang="en-US" i="1" dirty="0">
                <a:latin typeface="Times New Roman" panose="02020603050405020304" pitchFamily="18" charset="0"/>
                <a:cs typeface="Times New Roman" panose="02020603050405020304" pitchFamily="18" charset="0"/>
              </a:rPr>
              <a:t>Shaw v. Reno </a:t>
            </a:r>
            <a:r>
              <a:rPr lang="en-US" altLang="en-US" dirty="0">
                <a:latin typeface="Times New Roman" panose="02020603050405020304" pitchFamily="18" charset="0"/>
                <a:cs typeface="Times New Roman" panose="02020603050405020304" pitchFamily="18" charset="0"/>
              </a:rPr>
              <a:t>(1993)</a:t>
            </a:r>
          </a:p>
        </p:txBody>
      </p:sp>
      <p:sp>
        <p:nvSpPr>
          <p:cNvPr id="7171" name="Rectangle 3">
            <a:extLst>
              <a:ext uri="{FF2B5EF4-FFF2-40B4-BE49-F238E27FC236}">
                <a16:creationId xmlns:a16="http://schemas.microsoft.com/office/drawing/2014/main" id="{062CA0EA-EB1C-4CCC-877D-284C8AB2791D}"/>
              </a:ext>
            </a:extLst>
          </p:cNvPr>
          <p:cNvSpPr>
            <a:spLocks noGrp="1" noChangeArrowheads="1"/>
          </p:cNvSpPr>
          <p:nvPr>
            <p:ph sz="half" idx="1"/>
          </p:nvPr>
        </p:nvSpPr>
        <p:spPr/>
        <p:txBody>
          <a:bodyPr>
            <a:normAutofit fontScale="92500"/>
          </a:bodyPr>
          <a:lstStyle/>
          <a:p>
            <a:pPr eaLnBrk="1" hangingPunct="1"/>
            <a:r>
              <a:rPr lang="en-US" altLang="en-US" sz="2800" dirty="0">
                <a:latin typeface="Times New Roman" panose="02020603050405020304" pitchFamily="18" charset="0"/>
                <a:cs typeface="Times New Roman" panose="02020603050405020304" pitchFamily="18" charset="0"/>
              </a:rPr>
              <a:t>Race may not be a </a:t>
            </a:r>
            <a:r>
              <a:rPr lang="en-US" altLang="en-US" sz="2800" dirty="0">
                <a:highlight>
                  <a:srgbClr val="FFFF00"/>
                </a:highlight>
                <a:latin typeface="Times New Roman" panose="02020603050405020304" pitchFamily="18" charset="0"/>
                <a:cs typeface="Times New Roman" panose="02020603050405020304" pitchFamily="18" charset="0"/>
              </a:rPr>
              <a:t>predominant</a:t>
            </a:r>
            <a:r>
              <a:rPr lang="en-US" altLang="en-US" sz="2800" dirty="0">
                <a:latin typeface="Times New Roman" panose="02020603050405020304" pitchFamily="18" charset="0"/>
                <a:cs typeface="Times New Roman" panose="02020603050405020304" pitchFamily="18" charset="0"/>
              </a:rPr>
              <a:t> factor in reapportionment</a:t>
            </a:r>
          </a:p>
          <a:p>
            <a:pPr eaLnBrk="1" hangingPunct="1"/>
            <a:r>
              <a:rPr lang="en-US" altLang="en-US" sz="2800" dirty="0">
                <a:latin typeface="Times New Roman" panose="02020603050405020304" pitchFamily="18" charset="0"/>
                <a:cs typeface="Times New Roman" panose="02020603050405020304" pitchFamily="18" charset="0"/>
              </a:rPr>
              <a:t>If race is considered (as it must to some extent under Voting Rights) the plan must be narrowly tailored to achieve racial opportunity to elect representatives of choice</a:t>
            </a:r>
          </a:p>
        </p:txBody>
      </p:sp>
      <p:sp>
        <p:nvSpPr>
          <p:cNvPr id="7172" name="Rectangle 4">
            <a:extLst>
              <a:ext uri="{FF2B5EF4-FFF2-40B4-BE49-F238E27FC236}">
                <a16:creationId xmlns:a16="http://schemas.microsoft.com/office/drawing/2014/main" id="{3CDF1417-AC5E-4F57-AE5C-08502C238022}"/>
              </a:ext>
            </a:extLst>
          </p:cNvPr>
          <p:cNvSpPr>
            <a:spLocks noGrp="1" noChangeArrowheads="1"/>
          </p:cNvSpPr>
          <p:nvPr>
            <p:ph sz="half" idx="2"/>
          </p:nvPr>
        </p:nvSpPr>
        <p:spPr/>
        <p:txBody>
          <a:bodyPr>
            <a:normAutofit fontScale="92500"/>
          </a:bodyPr>
          <a:lstStyle/>
          <a:p>
            <a:pPr eaLnBrk="1" hangingPunct="1"/>
            <a:r>
              <a:rPr lang="en-US" altLang="en-US" sz="2800" dirty="0">
                <a:latin typeface="Times New Roman" panose="02020603050405020304" pitchFamily="18" charset="0"/>
                <a:cs typeface="Times New Roman" panose="02020603050405020304" pitchFamily="18" charset="0"/>
              </a:rPr>
              <a:t>Maximized minority precincts no longer required</a:t>
            </a:r>
          </a:p>
          <a:p>
            <a:pPr eaLnBrk="1" hangingPunct="1"/>
            <a:r>
              <a:rPr lang="en-US" altLang="en-US" sz="2800" dirty="0">
                <a:latin typeface="Times New Roman" panose="02020603050405020304" pitchFamily="18" charset="0"/>
                <a:cs typeface="Times New Roman" panose="02020603050405020304" pitchFamily="18" charset="0"/>
              </a:rPr>
              <a:t>Benchmarks established under prior law may be suspect or impossible.</a:t>
            </a:r>
          </a:p>
          <a:p>
            <a:pPr eaLnBrk="1" hangingPunct="1"/>
            <a:r>
              <a:rPr lang="en-US" altLang="en-US" sz="2800" dirty="0">
                <a:latin typeface="Times New Roman" panose="02020603050405020304" pitchFamily="18" charset="0"/>
                <a:cs typeface="Times New Roman" panose="02020603050405020304" pitchFamily="18" charset="0"/>
              </a:rPr>
              <a:t>‘Bizarre’ districts will draw scrutiny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24233BA6-ADF8-48E4-9223-233F3038D78F}"/>
              </a:ext>
            </a:extLst>
          </p:cNvPr>
          <p:cNvSpPr>
            <a:spLocks noGrp="1"/>
          </p:cNvSpPr>
          <p:nvPr>
            <p:ph type="title"/>
          </p:nvPr>
        </p:nvSpPr>
        <p:spPr/>
        <p:txBody>
          <a:bodyPr/>
          <a:lstStyle/>
          <a:p>
            <a:pPr eaLnBrk="1" hangingPunct="1"/>
            <a:r>
              <a:rPr lang="en-US" altLang="en-US" dirty="0">
                <a:latin typeface="Times New Roman" panose="02020603050405020304" pitchFamily="18" charset="0"/>
                <a:cs typeface="Times New Roman" panose="02020603050405020304" pitchFamily="18" charset="0"/>
              </a:rPr>
              <a:t>Summary</a:t>
            </a:r>
          </a:p>
        </p:txBody>
      </p:sp>
      <p:sp>
        <p:nvSpPr>
          <p:cNvPr id="20483" name="Content Placeholder 2">
            <a:extLst>
              <a:ext uri="{FF2B5EF4-FFF2-40B4-BE49-F238E27FC236}">
                <a16:creationId xmlns:a16="http://schemas.microsoft.com/office/drawing/2014/main" id="{938E9D80-D845-438B-91ED-4A55B5981072}"/>
              </a:ext>
            </a:extLst>
          </p:cNvPr>
          <p:cNvSpPr>
            <a:spLocks noGrp="1"/>
          </p:cNvSpPr>
          <p:nvPr>
            <p:ph idx="1"/>
          </p:nvPr>
        </p:nvSpPr>
        <p:spPr/>
        <p:txBody>
          <a:bodyPr>
            <a:normAutofit/>
          </a:bodyPr>
          <a:lstStyle/>
          <a:p>
            <a:pPr algn="just" eaLnBrk="1" hangingPunct="1"/>
            <a:r>
              <a:rPr lang="en-US" altLang="en-US" sz="3600" dirty="0">
                <a:latin typeface="Times New Roman" panose="02020603050405020304" pitchFamily="18" charset="0"/>
                <a:cs typeface="Times New Roman" panose="02020603050405020304" pitchFamily="18" charset="0"/>
              </a:rPr>
              <a:t>Essentially, redistricting is the periodic readjustment of political boundaries (precinct-lines) to accomplish precincts –wards-districts of essentially balanced population, while at the same time avoiding adverse affect on the voting rights of recognized minority groups.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E017A58-D8CF-426F-9898-8B7C00CAF3A2}"/>
              </a:ext>
            </a:extLst>
          </p:cNvPr>
          <p:cNvSpPr>
            <a:spLocks noGrp="1" noChangeArrowheads="1"/>
          </p:cNvSpPr>
          <p:nvPr>
            <p:ph type="title"/>
          </p:nvPr>
        </p:nvSpPr>
        <p:spPr/>
        <p:txBody>
          <a:bodyPr rtlCol="0">
            <a:normAutofit/>
          </a:bodyPr>
          <a:lstStyle/>
          <a:p>
            <a:pPr eaLnBrk="1" fontAlgn="auto" hangingPunct="1">
              <a:spcAft>
                <a:spcPts val="0"/>
              </a:spcAft>
              <a:defRPr/>
            </a:pPr>
            <a:r>
              <a:rPr lang="en-US" dirty="0">
                <a:latin typeface="Times New Roman" panose="02020603050405020304" pitchFamily="18" charset="0"/>
                <a:cs typeface="Times New Roman" panose="02020603050405020304" pitchFamily="18" charset="0"/>
              </a:rPr>
              <a:t>STEPS INCIDENT TO REAPPORTIONMENT</a:t>
            </a:r>
          </a:p>
        </p:txBody>
      </p:sp>
      <p:sp>
        <p:nvSpPr>
          <p:cNvPr id="11267" name="Rectangle 3">
            <a:extLst>
              <a:ext uri="{FF2B5EF4-FFF2-40B4-BE49-F238E27FC236}">
                <a16:creationId xmlns:a16="http://schemas.microsoft.com/office/drawing/2014/main" id="{9951CA41-9EA9-4FCF-AA8D-25C0AD05F616}"/>
              </a:ext>
            </a:extLst>
          </p:cNvPr>
          <p:cNvSpPr>
            <a:spLocks noGrp="1" noChangeArrowheads="1"/>
          </p:cNvSpPr>
          <p:nvPr>
            <p:ph idx="1"/>
          </p:nvPr>
        </p:nvSpPr>
        <p:spPr/>
        <p:txBody>
          <a:bodyPr>
            <a:normAutofit/>
          </a:bodyPr>
          <a:lstStyle/>
          <a:p>
            <a:pPr eaLnBrk="1" hangingPunct="1"/>
            <a:r>
              <a:rPr lang="en-US" altLang="en-US" sz="2800" dirty="0">
                <a:latin typeface="Times New Roman" panose="02020603050405020304" pitchFamily="18" charset="0"/>
                <a:cs typeface="Times New Roman" panose="02020603050405020304" pitchFamily="18" charset="0"/>
              </a:rPr>
              <a:t>Prepare for release of census data</a:t>
            </a:r>
          </a:p>
          <a:p>
            <a:pPr lvl="1" eaLnBrk="1" hangingPunct="1"/>
            <a:r>
              <a:rPr lang="en-US" altLang="en-US" sz="2800" dirty="0">
                <a:latin typeface="Times New Roman" panose="02020603050405020304" pitchFamily="18" charset="0"/>
                <a:cs typeface="Times New Roman" panose="02020603050405020304" pitchFamily="18" charset="0"/>
              </a:rPr>
              <a:t>Assemble current maps of election precincts</a:t>
            </a:r>
          </a:p>
          <a:p>
            <a:pPr lvl="1" eaLnBrk="1" hangingPunct="1"/>
            <a:r>
              <a:rPr lang="en-US" altLang="en-US" sz="2800" dirty="0">
                <a:latin typeface="Times New Roman" panose="02020603050405020304" pitchFamily="18" charset="0"/>
                <a:cs typeface="Times New Roman" panose="02020603050405020304" pitchFamily="18" charset="0"/>
              </a:rPr>
              <a:t>Identify existing polling places</a:t>
            </a:r>
          </a:p>
          <a:p>
            <a:pPr lvl="1" eaLnBrk="1" hangingPunct="1"/>
            <a:r>
              <a:rPr lang="en-US" altLang="en-US" sz="2800" dirty="0">
                <a:latin typeface="Times New Roman" panose="02020603050405020304" pitchFamily="18" charset="0"/>
                <a:cs typeface="Times New Roman" panose="02020603050405020304" pitchFamily="18" charset="0"/>
              </a:rPr>
              <a:t>Locate incumbent residences</a:t>
            </a:r>
          </a:p>
          <a:p>
            <a:pPr lvl="1" eaLnBrk="1" hangingPunct="1"/>
            <a:r>
              <a:rPr lang="en-US" altLang="en-US" sz="2800" dirty="0">
                <a:latin typeface="Times New Roman" panose="02020603050405020304" pitchFamily="18" charset="0"/>
                <a:cs typeface="Times New Roman" panose="02020603050405020304" pitchFamily="18" charset="0"/>
              </a:rPr>
              <a:t>Assemble election history for prior 10 years</a:t>
            </a:r>
          </a:p>
          <a:p>
            <a:pPr lvl="1" eaLnBrk="1" hangingPunct="1"/>
            <a:r>
              <a:rPr lang="en-US" altLang="en-US" sz="2800" dirty="0">
                <a:latin typeface="Times New Roman" panose="02020603050405020304" pitchFamily="18" charset="0"/>
                <a:cs typeface="Times New Roman" panose="02020603050405020304" pitchFamily="18" charset="0"/>
              </a:rPr>
              <a:t>Evaluate accuracy of maps/boundary descriptions for existing precincts</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1_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AE6BF0282BA54FBA39456E28793397" ma:contentTypeVersion="12" ma:contentTypeDescription="Create a new document." ma:contentTypeScope="" ma:versionID="cee34cacd014a9e41fe9451c29d1c1da">
  <xsd:schema xmlns:xsd="http://www.w3.org/2001/XMLSchema" xmlns:xs="http://www.w3.org/2001/XMLSchema" xmlns:p="http://schemas.microsoft.com/office/2006/metadata/properties" xmlns:ns2="e2880697-2bec-4e03-b837-fe5388ce9f99" xmlns:ns3="d902411c-329d-4ca8-93b0-a814687329f5" targetNamespace="http://schemas.microsoft.com/office/2006/metadata/properties" ma:root="true" ma:fieldsID="7869b2bcc4f89b95ecd7b5b4aec2eb15" ns2:_="" ns3:_="">
    <xsd:import namespace="e2880697-2bec-4e03-b837-fe5388ce9f99"/>
    <xsd:import namespace="d902411c-329d-4ca8-93b0-a81468732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80697-2bec-4e03-b837-fe5388ce9f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02411c-329d-4ca8-93b0-a814687329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E7D4B6-6BF0-4CB2-AE13-CED89A2FA6EF}"/>
</file>

<file path=customXml/itemProps2.xml><?xml version="1.0" encoding="utf-8"?>
<ds:datastoreItem xmlns:ds="http://schemas.openxmlformats.org/officeDocument/2006/customXml" ds:itemID="{C94B5493-47A1-4EF9-96A1-21A2DB35F6C8}"/>
</file>

<file path=customXml/itemProps3.xml><?xml version="1.0" encoding="utf-8"?>
<ds:datastoreItem xmlns:ds="http://schemas.openxmlformats.org/officeDocument/2006/customXml" ds:itemID="{7FBB1302-6388-4E69-B07A-4C494A88EBEE}"/>
</file>

<file path=docProps/app.xml><?xml version="1.0" encoding="utf-8"?>
<Properties xmlns="http://schemas.openxmlformats.org/officeDocument/2006/extended-properties" xmlns:vt="http://schemas.openxmlformats.org/officeDocument/2006/docPropsVTypes">
  <Template>Wood Type</Template>
  <TotalTime>929</TotalTime>
  <Words>2219</Words>
  <Application>Microsoft Office PowerPoint</Application>
  <PresentationFormat>On-screen Show (4:3)</PresentationFormat>
  <Paragraphs>142</Paragraphs>
  <Slides>34</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5" baseType="lpstr">
      <vt:lpstr>Arial</vt:lpstr>
      <vt:lpstr>Arial Black</vt:lpstr>
      <vt:lpstr>Bookman Old Style</vt:lpstr>
      <vt:lpstr>Calibri</vt:lpstr>
      <vt:lpstr>Century Gothic</vt:lpstr>
      <vt:lpstr>Garamond</vt:lpstr>
      <vt:lpstr>Times New Roman</vt:lpstr>
      <vt:lpstr>Wingdings</vt:lpstr>
      <vt:lpstr>Wood Type</vt:lpstr>
      <vt:lpstr>1_Wood Type</vt:lpstr>
      <vt:lpstr>Acrobat Document</vt:lpstr>
      <vt:lpstr> </vt:lpstr>
      <vt:lpstr>PowerPoint Presentation</vt:lpstr>
      <vt:lpstr>‘One Person-One Vote’</vt:lpstr>
      <vt:lpstr>Avery v. Midland County (1968)</vt:lpstr>
      <vt:lpstr>Texas Constitution …</vt:lpstr>
      <vt:lpstr>Voting Rights Act of 1965</vt:lpstr>
      <vt:lpstr>Shaw v. Reno (1993)</vt:lpstr>
      <vt:lpstr>Summary</vt:lpstr>
      <vt:lpstr>STEPS INCIDENT TO REAPPORTIONMENT</vt:lpstr>
      <vt:lpstr>Additional Steps</vt:lpstr>
      <vt:lpstr>PowerPoint Presentation</vt:lpstr>
      <vt:lpstr>PowerPoint Presentation</vt:lpstr>
      <vt:lpstr>Once Census Data Released</vt:lpstr>
      <vt:lpstr>Permissible Standards</vt:lpstr>
      <vt:lpstr>PowerPoint Presentation</vt:lpstr>
      <vt:lpstr>PowerPoint Presentation</vt:lpstr>
      <vt:lpstr>Additional Criteria</vt:lpstr>
      <vt:lpstr>PowerPoint Presentation</vt:lpstr>
      <vt:lpstr>Race Demographics</vt:lpstr>
      <vt:lpstr>PowerPoint Presentation</vt:lpstr>
      <vt:lpstr>Citizens Committee?</vt:lpstr>
      <vt:lpstr>Election Precinct Requirements</vt:lpstr>
      <vt:lpstr>Election Precinct Requirements-continued</vt:lpstr>
      <vt:lpstr>Polling Place Standards</vt:lpstr>
      <vt:lpstr>Preclearance No Longer Required</vt:lpstr>
      <vt:lpstr>Final Commissioners Precincts</vt:lpstr>
      <vt:lpstr>Inset of Urban Detail Desirable</vt:lpstr>
      <vt:lpstr>Final Election Precincts</vt:lpstr>
      <vt:lpstr>Election Precinct Detail</vt:lpstr>
      <vt:lpstr>PowerPoint Presentation</vt:lpstr>
      <vt:lpstr>Depending on the available time, we will work with you in person and on-line</vt:lpstr>
      <vt:lpstr>Timeline ???</vt:lpstr>
      <vt:lpstr>A Complex Process-But You Can Do It!</vt:lpstr>
      <vt:lpstr>PowerPoint Presentation</vt:lpstr>
    </vt:vector>
  </TitlesOfParts>
  <Company>Allison, Bass &amp; Associates,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Robert T. Bass</dc:creator>
  <cp:lastModifiedBy>Bob Bass</cp:lastModifiedBy>
  <cp:revision>68</cp:revision>
  <cp:lastPrinted>2019-08-22T15:33:11Z</cp:lastPrinted>
  <dcterms:created xsi:type="dcterms:W3CDTF">2000-06-15T14:49:59Z</dcterms:created>
  <dcterms:modified xsi:type="dcterms:W3CDTF">2021-06-08T17:29:59Z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0x010100ADAE6BF0282BA54FBA39456E28793397</vt:lpwstr>
  </property>
</Properties>
</file>