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3" r:id="rId8"/>
    <p:sldId id="270" r:id="rId9"/>
    <p:sldId id="303" r:id="rId10"/>
    <p:sldId id="304" r:id="rId11"/>
    <p:sldId id="305" r:id="rId12"/>
    <p:sldId id="271" r:id="rId13"/>
    <p:sldId id="275" r:id="rId14"/>
    <p:sldId id="272" r:id="rId15"/>
    <p:sldId id="279" r:id="rId16"/>
    <p:sldId id="306" r:id="rId17"/>
    <p:sldId id="307" r:id="rId18"/>
    <p:sldId id="308" r:id="rId19"/>
    <p:sldId id="309" r:id="rId20"/>
    <p:sldId id="286" r:id="rId21"/>
    <p:sldId id="288" r:id="rId22"/>
    <p:sldId id="310" r:id="rId23"/>
    <p:sldId id="311" r:id="rId24"/>
    <p:sldId id="312" r:id="rId25"/>
    <p:sldId id="292" r:id="rId26"/>
    <p:sldId id="293" r:id="rId27"/>
  </p:sldIdLst>
  <p:sldSz cx="18288000" cy="10287000"/>
  <p:notesSz cx="6858000" cy="9144000"/>
  <p:embeddedFontLst>
    <p:embeddedFont>
      <p:font typeface="Lato Bold" panose="020B0604020202020204" charset="0"/>
      <p:regular r:id="rId29"/>
    </p:embeddedFont>
    <p:embeddedFont>
      <p:font typeface="Lato Light" panose="020F0502020204030203" pitchFamily="34" charset="0"/>
      <p:regular r:id="rId30"/>
      <p:italic r:id="rId31"/>
    </p:embeddedFont>
    <p:embeddedFont>
      <p:font typeface="Poppins Bold" panose="020B0604020202020204" charset="0"/>
      <p:regular r:id="rId32"/>
      <p:bold r:id="rId33"/>
    </p:embeddedFont>
    <p:embeddedFont>
      <p:font typeface="Poppins Medium" panose="00000600000000000000" pitchFamily="2" charset="0"/>
      <p:regular r:id="rId34"/>
      <p:italic r:id="rId35"/>
    </p:embeddedFont>
    <p:embeddedFont>
      <p:font typeface="PT Sans" panose="020B0503020203020204" pitchFamily="34" charset="0"/>
      <p:regular r:id="rId36"/>
      <p:bold r:id="rId37"/>
      <p:italic r:id="rId38"/>
    </p:embeddedFont>
    <p:embeddedFont>
      <p:font typeface="PT Sans Bold" panose="020B0703020203020204" charset="0"/>
      <p:regular r:id="rId39"/>
      <p:bold r:id="rId40"/>
    </p:embeddedFont>
    <p:embeddedFont>
      <p:font typeface="PT Sans Bold Italics" panose="020B0604020202020204" charset="0"/>
      <p:regular r:id="rId41"/>
    </p:embeddedFont>
    <p:embeddedFont>
      <p:font typeface="PT Sans Italics" panose="020B060402020202020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94622" autoAdjust="0"/>
  </p:normalViewPr>
  <p:slideViewPr>
    <p:cSldViewPr>
      <p:cViewPr varScale="1">
        <p:scale>
          <a:sx n="72" d="100"/>
          <a:sy n="72" d="100"/>
        </p:scale>
        <p:origin x="51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4488CC-C0AB-4A0D-A454-A111592C5051}" type="datetimeFigureOut">
              <a:rPr lang="en-US" smtClean="0"/>
              <a:t>4/11/2024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62D6BD-466A-4797-BD61-3D6DAF2DB973}" type="slidenum">
              <a:rPr lang="en-US" smtClean="0"/>
              <a:t>‹#›</a:t>
            </a:fld>
            <a:endParaRPr lang="en-US"/>
          </a:p>
        </p:txBody>
      </p:sp>
    </p:spTree>
    <p:extLst>
      <p:ext uri="{BB962C8B-B14F-4D97-AF65-F5344CB8AC3E}">
        <p14:creationId xmlns:p14="http://schemas.microsoft.com/office/powerpoint/2010/main" val="4133287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sv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346755" y="365904"/>
            <a:ext cx="17589251" cy="9570647"/>
            <a:chOff x="0" y="0"/>
            <a:chExt cx="23452334" cy="12760863"/>
          </a:xfrm>
        </p:grpSpPr>
        <p:sp>
          <p:nvSpPr>
            <p:cNvPr id="3" name="Freeform 3"/>
            <p:cNvSpPr/>
            <p:nvPr/>
          </p:nvSpPr>
          <p:spPr>
            <a:xfrm>
              <a:off x="0" y="0"/>
              <a:ext cx="23452328" cy="12760833"/>
            </a:xfrm>
            <a:custGeom>
              <a:avLst/>
              <a:gdLst/>
              <a:ahLst/>
              <a:cxnLst/>
              <a:rect l="l" t="t" r="r" b="b"/>
              <a:pathLst>
                <a:path w="23452328" h="12760833">
                  <a:moveTo>
                    <a:pt x="0" y="0"/>
                  </a:moveTo>
                  <a:lnTo>
                    <a:pt x="23452328" y="0"/>
                  </a:lnTo>
                  <a:lnTo>
                    <a:pt x="23452328" y="12760833"/>
                  </a:lnTo>
                  <a:lnTo>
                    <a:pt x="0" y="12760833"/>
                  </a:lnTo>
                  <a:close/>
                </a:path>
              </a:pathLst>
            </a:custGeom>
            <a:solidFill>
              <a:srgbClr val="FFFFFF"/>
            </a:solidFill>
          </p:spPr>
          <p:txBody>
            <a:bodyPr/>
            <a:lstStyle/>
            <a:p>
              <a:endParaRPr lang="en-US"/>
            </a:p>
          </p:txBody>
        </p:sp>
      </p:grpSp>
      <p:grpSp>
        <p:nvGrpSpPr>
          <p:cNvPr id="4" name="Group 4"/>
          <p:cNvGrpSpPr/>
          <p:nvPr/>
        </p:nvGrpSpPr>
        <p:grpSpPr>
          <a:xfrm>
            <a:off x="16706347" y="565664"/>
            <a:ext cx="446742" cy="446742"/>
            <a:chOff x="0" y="0"/>
            <a:chExt cx="595656" cy="595656"/>
          </a:xfrm>
        </p:grpSpPr>
        <p:sp>
          <p:nvSpPr>
            <p:cNvPr id="5" name="Freeform 5"/>
            <p:cNvSpPr/>
            <p:nvPr/>
          </p:nvSpPr>
          <p:spPr>
            <a:xfrm>
              <a:off x="0" y="0"/>
              <a:ext cx="595630" cy="595630"/>
            </a:xfrm>
            <a:custGeom>
              <a:avLst/>
              <a:gdLst/>
              <a:ahLst/>
              <a:cxnLst/>
              <a:rect l="l" t="t" r="r" b="b"/>
              <a:pathLst>
                <a:path w="595630" h="595630">
                  <a:moveTo>
                    <a:pt x="0" y="297815"/>
                  </a:moveTo>
                  <a:cubicBezTo>
                    <a:pt x="0" y="133350"/>
                    <a:pt x="133350" y="0"/>
                    <a:pt x="297815" y="0"/>
                  </a:cubicBezTo>
                  <a:cubicBezTo>
                    <a:pt x="462280" y="0"/>
                    <a:pt x="595630" y="133350"/>
                    <a:pt x="595630" y="297815"/>
                  </a:cubicBezTo>
                  <a:cubicBezTo>
                    <a:pt x="595630" y="462280"/>
                    <a:pt x="462280" y="595630"/>
                    <a:pt x="297815" y="595630"/>
                  </a:cubicBezTo>
                  <a:cubicBezTo>
                    <a:pt x="133350" y="595630"/>
                    <a:pt x="0" y="462280"/>
                    <a:pt x="0" y="297815"/>
                  </a:cubicBezTo>
                  <a:close/>
                </a:path>
              </a:pathLst>
            </a:custGeom>
            <a:solidFill>
              <a:srgbClr val="659FC0"/>
            </a:solidFill>
          </p:spPr>
          <p:txBody>
            <a:bodyPr/>
            <a:lstStyle/>
            <a:p>
              <a:endParaRPr lang="en-US"/>
            </a:p>
          </p:txBody>
        </p:sp>
      </p:grpSp>
      <p:sp>
        <p:nvSpPr>
          <p:cNvPr id="6" name="TextBox 6"/>
          <p:cNvSpPr txBox="1"/>
          <p:nvPr/>
        </p:nvSpPr>
        <p:spPr>
          <a:xfrm>
            <a:off x="16805445" y="613251"/>
            <a:ext cx="256204" cy="356458"/>
          </a:xfrm>
          <a:prstGeom prst="rect">
            <a:avLst/>
          </a:prstGeom>
        </p:spPr>
        <p:txBody>
          <a:bodyPr lIns="0" tIns="0" rIns="0" bIns="0" rtlCol="0" anchor="t">
            <a:spAutoFit/>
          </a:bodyPr>
          <a:lstStyle/>
          <a:p>
            <a:pPr algn="ctr">
              <a:lnSpc>
                <a:spcPts val="1890"/>
              </a:lnSpc>
            </a:pPr>
            <a:r>
              <a:rPr lang="en-US" sz="1575">
                <a:solidFill>
                  <a:srgbClr val="FFFFFF"/>
                </a:solidFill>
                <a:latin typeface="Poppins Medium"/>
              </a:rPr>
              <a:t>‹#›</a:t>
            </a:r>
          </a:p>
        </p:txBody>
      </p:sp>
      <p:grpSp>
        <p:nvGrpSpPr>
          <p:cNvPr id="7" name="Group 7"/>
          <p:cNvGrpSpPr/>
          <p:nvPr/>
        </p:nvGrpSpPr>
        <p:grpSpPr>
          <a:xfrm>
            <a:off x="341991" y="361139"/>
            <a:ext cx="17598779" cy="9580176"/>
            <a:chOff x="0" y="0"/>
            <a:chExt cx="23465039" cy="12773568"/>
          </a:xfrm>
        </p:grpSpPr>
        <p:sp>
          <p:nvSpPr>
            <p:cNvPr id="8" name="Freeform 8"/>
            <p:cNvSpPr/>
            <p:nvPr/>
          </p:nvSpPr>
          <p:spPr>
            <a:xfrm>
              <a:off x="6350" y="6350"/>
              <a:ext cx="23452328" cy="12760833"/>
            </a:xfrm>
            <a:custGeom>
              <a:avLst/>
              <a:gdLst/>
              <a:ahLst/>
              <a:cxnLst/>
              <a:rect l="l" t="t" r="r" b="b"/>
              <a:pathLst>
                <a:path w="23452328" h="12760833">
                  <a:moveTo>
                    <a:pt x="0" y="0"/>
                  </a:moveTo>
                  <a:lnTo>
                    <a:pt x="23452328" y="0"/>
                  </a:lnTo>
                  <a:lnTo>
                    <a:pt x="23452328" y="12760833"/>
                  </a:lnTo>
                  <a:lnTo>
                    <a:pt x="0" y="12760833"/>
                  </a:lnTo>
                  <a:close/>
                </a:path>
              </a:pathLst>
            </a:custGeom>
            <a:gradFill rotWithShape="1">
              <a:gsLst>
                <a:gs pos="0">
                  <a:srgbClr val="000000">
                    <a:alpha val="100000"/>
                  </a:srgbClr>
                </a:gs>
                <a:gs pos="100000">
                  <a:srgbClr val="3533CD">
                    <a:alpha val="100000"/>
                  </a:srgbClr>
                </a:gs>
              </a:gsLst>
              <a:lin ang="0"/>
            </a:gradFill>
          </p:spPr>
          <p:txBody>
            <a:bodyPr/>
            <a:lstStyle/>
            <a:p>
              <a:endParaRPr lang="en-US"/>
            </a:p>
          </p:txBody>
        </p:sp>
        <p:sp>
          <p:nvSpPr>
            <p:cNvPr id="9" name="Freeform 9"/>
            <p:cNvSpPr/>
            <p:nvPr/>
          </p:nvSpPr>
          <p:spPr>
            <a:xfrm>
              <a:off x="0" y="0"/>
              <a:ext cx="23465028" cy="12773533"/>
            </a:xfrm>
            <a:custGeom>
              <a:avLst/>
              <a:gdLst/>
              <a:ahLst/>
              <a:cxnLst/>
              <a:rect l="l" t="t" r="r" b="b"/>
              <a:pathLst>
                <a:path w="23465028" h="12773533">
                  <a:moveTo>
                    <a:pt x="6350" y="0"/>
                  </a:moveTo>
                  <a:lnTo>
                    <a:pt x="23458678" y="0"/>
                  </a:lnTo>
                  <a:cubicBezTo>
                    <a:pt x="23462235" y="0"/>
                    <a:pt x="23465028" y="2794"/>
                    <a:pt x="23465028" y="6350"/>
                  </a:cubicBezTo>
                  <a:lnTo>
                    <a:pt x="23465028" y="12767183"/>
                  </a:lnTo>
                  <a:cubicBezTo>
                    <a:pt x="23465028" y="12770739"/>
                    <a:pt x="23462235" y="12773533"/>
                    <a:pt x="23458678" y="12773533"/>
                  </a:cubicBezTo>
                  <a:lnTo>
                    <a:pt x="6350" y="12773533"/>
                  </a:lnTo>
                  <a:cubicBezTo>
                    <a:pt x="2794" y="12773533"/>
                    <a:pt x="0" y="12770739"/>
                    <a:pt x="0" y="12767183"/>
                  </a:cubicBezTo>
                  <a:lnTo>
                    <a:pt x="0" y="6350"/>
                  </a:lnTo>
                  <a:cubicBezTo>
                    <a:pt x="0" y="2794"/>
                    <a:pt x="2794" y="0"/>
                    <a:pt x="6350" y="0"/>
                  </a:cubicBezTo>
                  <a:moveTo>
                    <a:pt x="6350" y="12700"/>
                  </a:moveTo>
                  <a:lnTo>
                    <a:pt x="6350" y="6350"/>
                  </a:lnTo>
                  <a:lnTo>
                    <a:pt x="12700" y="6350"/>
                  </a:lnTo>
                  <a:lnTo>
                    <a:pt x="12700" y="12767183"/>
                  </a:lnTo>
                  <a:lnTo>
                    <a:pt x="6350" y="12767183"/>
                  </a:lnTo>
                  <a:lnTo>
                    <a:pt x="6350" y="12760833"/>
                  </a:lnTo>
                  <a:lnTo>
                    <a:pt x="23458678" y="12760833"/>
                  </a:lnTo>
                  <a:lnTo>
                    <a:pt x="23458678" y="12767183"/>
                  </a:lnTo>
                  <a:lnTo>
                    <a:pt x="23452328" y="12767183"/>
                  </a:lnTo>
                  <a:lnTo>
                    <a:pt x="23452328" y="6350"/>
                  </a:lnTo>
                  <a:lnTo>
                    <a:pt x="23458678" y="6350"/>
                  </a:lnTo>
                  <a:lnTo>
                    <a:pt x="23458678" y="12700"/>
                  </a:lnTo>
                  <a:lnTo>
                    <a:pt x="6350" y="12700"/>
                  </a:lnTo>
                  <a:close/>
                </a:path>
              </a:pathLst>
            </a:custGeom>
            <a:solidFill>
              <a:srgbClr val="FFFFFF"/>
            </a:solidFill>
          </p:spPr>
          <p:txBody>
            <a:bodyPr/>
            <a:lstStyle/>
            <a:p>
              <a:endParaRPr lang="en-US"/>
            </a:p>
          </p:txBody>
        </p:sp>
      </p:grpSp>
      <p:sp>
        <p:nvSpPr>
          <p:cNvPr id="10" name="AutoShape 10"/>
          <p:cNvSpPr/>
          <p:nvPr/>
        </p:nvSpPr>
        <p:spPr>
          <a:xfrm rot="2087">
            <a:off x="2964624" y="5602889"/>
            <a:ext cx="12353515" cy="0"/>
          </a:xfrm>
          <a:prstGeom prst="line">
            <a:avLst/>
          </a:prstGeom>
          <a:ln w="9525" cap="rnd">
            <a:solidFill>
              <a:srgbClr val="FFFFFF"/>
            </a:solidFill>
            <a:prstDash val="solid"/>
            <a:headEnd type="none" w="sm" len="sm"/>
            <a:tailEnd type="none" w="sm" len="sm"/>
          </a:ln>
        </p:spPr>
        <p:txBody>
          <a:bodyPr/>
          <a:lstStyle/>
          <a:p>
            <a:endParaRPr lang="en-US"/>
          </a:p>
        </p:txBody>
      </p:sp>
      <p:sp>
        <p:nvSpPr>
          <p:cNvPr id="11" name="Freeform 11"/>
          <p:cNvSpPr/>
          <p:nvPr/>
        </p:nvSpPr>
        <p:spPr>
          <a:xfrm>
            <a:off x="14185526" y="6015722"/>
            <a:ext cx="3041849" cy="3041849"/>
          </a:xfrm>
          <a:custGeom>
            <a:avLst/>
            <a:gdLst/>
            <a:ahLst/>
            <a:cxnLst/>
            <a:rect l="l" t="t" r="r" b="b"/>
            <a:pathLst>
              <a:path w="3041849" h="3041849">
                <a:moveTo>
                  <a:pt x="0" y="0"/>
                </a:moveTo>
                <a:lnTo>
                  <a:pt x="3041849" y="0"/>
                </a:lnTo>
                <a:lnTo>
                  <a:pt x="3041849" y="3041849"/>
                </a:lnTo>
                <a:lnTo>
                  <a:pt x="0" y="3041849"/>
                </a:lnTo>
                <a:lnTo>
                  <a:pt x="0" y="0"/>
                </a:lnTo>
                <a:close/>
              </a:path>
            </a:pathLst>
          </a:custGeom>
          <a:blipFill>
            <a:blip r:embed="rId2"/>
            <a:stretch>
              <a:fillRect/>
            </a:stretch>
          </a:blipFill>
        </p:spPr>
        <p:txBody>
          <a:bodyPr/>
          <a:lstStyle/>
          <a:p>
            <a:endParaRPr lang="en-US"/>
          </a:p>
        </p:txBody>
      </p:sp>
      <p:sp>
        <p:nvSpPr>
          <p:cNvPr id="12" name="TextBox 12"/>
          <p:cNvSpPr txBox="1"/>
          <p:nvPr/>
        </p:nvSpPr>
        <p:spPr>
          <a:xfrm>
            <a:off x="1756627" y="1541251"/>
            <a:ext cx="14769508" cy="4127945"/>
          </a:xfrm>
          <a:prstGeom prst="rect">
            <a:avLst/>
          </a:prstGeom>
        </p:spPr>
        <p:txBody>
          <a:bodyPr lIns="0" tIns="0" rIns="0" bIns="0" rtlCol="0" anchor="t">
            <a:spAutoFit/>
          </a:bodyPr>
          <a:lstStyle/>
          <a:p>
            <a:pPr algn="ctr">
              <a:lnSpc>
                <a:spcPts val="11017"/>
              </a:lnSpc>
            </a:pPr>
            <a:r>
              <a:rPr lang="en-US" sz="10801" spc="-15" dirty="0">
                <a:solidFill>
                  <a:srgbClr val="FFFFFF"/>
                </a:solidFill>
                <a:latin typeface="PT Sans Bold"/>
              </a:rPr>
              <a:t>THE BASICS OF COUNTY PURCHASING</a:t>
            </a:r>
          </a:p>
        </p:txBody>
      </p:sp>
      <p:sp>
        <p:nvSpPr>
          <p:cNvPr id="13" name="TextBox 13"/>
          <p:cNvSpPr txBox="1"/>
          <p:nvPr/>
        </p:nvSpPr>
        <p:spPr>
          <a:xfrm>
            <a:off x="2347515" y="5340677"/>
            <a:ext cx="12970623" cy="4596771"/>
          </a:xfrm>
          <a:prstGeom prst="rect">
            <a:avLst/>
          </a:prstGeom>
        </p:spPr>
        <p:txBody>
          <a:bodyPr lIns="0" tIns="0" rIns="0" bIns="0" rtlCol="0" anchor="t">
            <a:spAutoFit/>
          </a:bodyPr>
          <a:lstStyle/>
          <a:p>
            <a:pPr algn="ctr">
              <a:lnSpc>
                <a:spcPts val="3208"/>
              </a:lnSpc>
            </a:pPr>
            <a:endParaRPr dirty="0"/>
          </a:p>
          <a:p>
            <a:pPr algn="ctr">
              <a:lnSpc>
                <a:spcPts val="3208"/>
              </a:lnSpc>
            </a:pPr>
            <a:endParaRPr dirty="0"/>
          </a:p>
          <a:p>
            <a:pPr algn="ctr">
              <a:lnSpc>
                <a:spcPts val="3208"/>
              </a:lnSpc>
            </a:pPr>
            <a:endParaRPr dirty="0"/>
          </a:p>
          <a:p>
            <a:pPr algn="ctr"/>
            <a:r>
              <a:rPr lang="en-US" sz="5500" spc="-4" dirty="0">
                <a:solidFill>
                  <a:srgbClr val="FFFFFF"/>
                </a:solidFill>
                <a:latin typeface="PT Sans"/>
              </a:rPr>
              <a:t>Karen L. Davidson, MPA,CTCM</a:t>
            </a:r>
          </a:p>
          <a:p>
            <a:pPr algn="ctr"/>
            <a:r>
              <a:rPr lang="en-US" sz="5500" spc="-4" dirty="0">
                <a:solidFill>
                  <a:srgbClr val="FFFFFF"/>
                </a:solidFill>
                <a:latin typeface="PT Sans"/>
              </a:rPr>
              <a:t>Purchasing Agent</a:t>
            </a:r>
          </a:p>
          <a:p>
            <a:pPr algn="ctr"/>
            <a:r>
              <a:rPr lang="en-US" sz="5500" spc="-4" dirty="0">
                <a:solidFill>
                  <a:srgbClr val="FFFFFF"/>
                </a:solidFill>
                <a:latin typeface="PT Sans"/>
              </a:rPr>
              <a:t>County of El Paso, Texas</a:t>
            </a:r>
          </a:p>
          <a:p>
            <a:pPr algn="ctr">
              <a:lnSpc>
                <a:spcPts val="3208"/>
              </a:lnSpc>
            </a:pPr>
            <a:endParaRPr lang="en-US" sz="3300" spc="-4" dirty="0">
              <a:solidFill>
                <a:srgbClr val="FFFFFF"/>
              </a:solidFill>
              <a:latin typeface="PT Sans"/>
            </a:endParaRPr>
          </a:p>
          <a:p>
            <a:pPr algn="ctr">
              <a:lnSpc>
                <a:spcPts val="3208"/>
              </a:lnSpc>
            </a:pPr>
            <a:endParaRPr lang="en-US" sz="3300" spc="-4" dirty="0">
              <a:solidFill>
                <a:srgbClr val="FFFFFF"/>
              </a:solidFill>
              <a:latin typeface="PT Sans"/>
            </a:endParaRPr>
          </a:p>
        </p:txBody>
      </p:sp>
      <p:sp>
        <p:nvSpPr>
          <p:cNvPr id="16" name="Slide Number Placeholder 15">
            <a:extLst>
              <a:ext uri="{FF2B5EF4-FFF2-40B4-BE49-F238E27FC236}">
                <a16:creationId xmlns:a16="http://schemas.microsoft.com/office/drawing/2014/main" id="{A252928B-0FCB-3603-A3E9-B47ACCE77573}"/>
              </a:ext>
            </a:extLst>
          </p:cNvPr>
          <p:cNvSpPr>
            <a:spLocks noGrp="1"/>
          </p:cNvSpPr>
          <p:nvPr>
            <p:ph type="sldNum" sz="quarter" idx="12"/>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a:extLst>
            <a:ext uri="{FF2B5EF4-FFF2-40B4-BE49-F238E27FC236}">
              <a16:creationId xmlns:a16="http://schemas.microsoft.com/office/drawing/2014/main" id="{7F93F9D5-D222-46C9-FC1D-3B4D7239E619}"/>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0DF15A14-AE64-6B4E-21DB-B88403146B96}"/>
              </a:ext>
            </a:extLst>
          </p:cNvPr>
          <p:cNvSpPr txBox="1"/>
          <p:nvPr/>
        </p:nvSpPr>
        <p:spPr>
          <a:xfrm>
            <a:off x="16805445" y="613251"/>
            <a:ext cx="256204" cy="356458"/>
          </a:xfrm>
          <a:prstGeom prst="rect">
            <a:avLst/>
          </a:prstGeom>
        </p:spPr>
        <p:txBody>
          <a:bodyPr lIns="0" tIns="0" rIns="0" bIns="0" rtlCol="0" anchor="t">
            <a:spAutoFit/>
          </a:bodyPr>
          <a:lstStyle/>
          <a:p>
            <a:pPr algn="ctr">
              <a:lnSpc>
                <a:spcPts val="1890"/>
              </a:lnSpc>
            </a:pPr>
            <a:r>
              <a:rPr lang="en-US" sz="1575">
                <a:solidFill>
                  <a:srgbClr val="FFFFFF"/>
                </a:solidFill>
                <a:latin typeface="Poppins Medium"/>
              </a:rPr>
              <a:t>‹#›</a:t>
            </a:r>
          </a:p>
        </p:txBody>
      </p:sp>
      <p:sp>
        <p:nvSpPr>
          <p:cNvPr id="10" name="AutoShape 10">
            <a:extLst>
              <a:ext uri="{FF2B5EF4-FFF2-40B4-BE49-F238E27FC236}">
                <a16:creationId xmlns:a16="http://schemas.microsoft.com/office/drawing/2014/main" id="{B18A2670-BA8D-19D3-AD20-31347E27C1C4}"/>
              </a:ext>
            </a:extLst>
          </p:cNvPr>
          <p:cNvSpPr/>
          <p:nvPr/>
        </p:nvSpPr>
        <p:spPr>
          <a:xfrm rot="2087">
            <a:off x="2964624" y="5602889"/>
            <a:ext cx="12353515" cy="0"/>
          </a:xfrm>
          <a:prstGeom prst="line">
            <a:avLst/>
          </a:prstGeom>
          <a:ln w="9525" cap="rnd">
            <a:solidFill>
              <a:srgbClr val="FFFFFF"/>
            </a:solidFill>
            <a:prstDash val="solid"/>
            <a:headEnd type="none" w="sm" len="sm"/>
            <a:tailEnd type="none" w="sm" len="sm"/>
          </a:ln>
        </p:spPr>
        <p:txBody>
          <a:bodyPr/>
          <a:lstStyle/>
          <a:p>
            <a:endParaRPr lang="en-US"/>
          </a:p>
        </p:txBody>
      </p:sp>
      <p:sp>
        <p:nvSpPr>
          <p:cNvPr id="11" name="TextBox 11">
            <a:extLst>
              <a:ext uri="{FF2B5EF4-FFF2-40B4-BE49-F238E27FC236}">
                <a16:creationId xmlns:a16="http://schemas.microsoft.com/office/drawing/2014/main" id="{65F11F18-4C11-56DE-F09B-39F1B9DC02A4}"/>
              </a:ext>
            </a:extLst>
          </p:cNvPr>
          <p:cNvSpPr txBox="1"/>
          <p:nvPr/>
        </p:nvSpPr>
        <p:spPr>
          <a:xfrm>
            <a:off x="505997" y="1574545"/>
            <a:ext cx="17278387" cy="4146995"/>
          </a:xfrm>
          <a:prstGeom prst="rect">
            <a:avLst/>
          </a:prstGeom>
        </p:spPr>
        <p:txBody>
          <a:bodyPr lIns="0" tIns="0" rIns="0" bIns="0" rtlCol="0" anchor="t">
            <a:spAutoFit/>
          </a:bodyPr>
          <a:lstStyle/>
          <a:p>
            <a:pPr algn="ctr">
              <a:lnSpc>
                <a:spcPts val="9915"/>
              </a:lnSpc>
            </a:pPr>
            <a:r>
              <a:rPr lang="en-US" sz="9721" spc="-13">
                <a:solidFill>
                  <a:srgbClr val="FFFFFF"/>
                </a:solidFill>
                <a:latin typeface="PT Sans Bold"/>
              </a:rPr>
              <a:t>DETERMINE PROCUREMENT THRESHOLDS AND PROCESSES</a:t>
            </a:r>
          </a:p>
        </p:txBody>
      </p:sp>
      <p:sp>
        <p:nvSpPr>
          <p:cNvPr id="12" name="TextBox 12">
            <a:extLst>
              <a:ext uri="{FF2B5EF4-FFF2-40B4-BE49-F238E27FC236}">
                <a16:creationId xmlns:a16="http://schemas.microsoft.com/office/drawing/2014/main" id="{5A393475-F3B4-7CAD-BCB5-C991F700EBA2}"/>
              </a:ext>
            </a:extLst>
          </p:cNvPr>
          <p:cNvSpPr txBox="1"/>
          <p:nvPr/>
        </p:nvSpPr>
        <p:spPr>
          <a:xfrm>
            <a:off x="14087559" y="9385111"/>
            <a:ext cx="2376779" cy="456462"/>
          </a:xfrm>
          <a:prstGeom prst="rect">
            <a:avLst/>
          </a:prstGeom>
        </p:spPr>
        <p:txBody>
          <a:bodyPr lIns="0" tIns="0" rIns="0" bIns="0" rtlCol="0" anchor="t">
            <a:spAutoFit/>
          </a:bodyPr>
          <a:lstStyle/>
          <a:p>
            <a:pPr algn="r">
              <a:lnSpc>
                <a:spcPts val="2159"/>
              </a:lnSpc>
            </a:pPr>
            <a:r>
              <a:rPr lang="en-US" sz="1799" spc="-2">
                <a:solidFill>
                  <a:srgbClr val="FFFFFF"/>
                </a:solidFill>
                <a:latin typeface="PT Sans"/>
              </a:rPr>
              <a:t>15</a:t>
            </a:r>
          </a:p>
        </p:txBody>
      </p:sp>
      <p:pic>
        <p:nvPicPr>
          <p:cNvPr id="13" name="Picture 12">
            <a:extLst>
              <a:ext uri="{FF2B5EF4-FFF2-40B4-BE49-F238E27FC236}">
                <a16:creationId xmlns:a16="http://schemas.microsoft.com/office/drawing/2014/main" id="{BB45B8F6-4788-56A9-CB5B-BFCBDFBA6CE7}"/>
              </a:ext>
            </a:extLst>
          </p:cNvPr>
          <p:cNvPicPr>
            <a:picLocks noChangeAspect="1"/>
          </p:cNvPicPr>
          <p:nvPr/>
        </p:nvPicPr>
        <p:blipFill>
          <a:blip r:embed="rId2"/>
          <a:stretch>
            <a:fillRect/>
          </a:stretch>
        </p:blipFill>
        <p:spPr>
          <a:xfrm>
            <a:off x="502187" y="445427"/>
            <a:ext cx="17100013" cy="9228322"/>
          </a:xfrm>
          <a:prstGeom prst="rect">
            <a:avLst/>
          </a:prstGeom>
        </p:spPr>
      </p:pic>
      <p:sp>
        <p:nvSpPr>
          <p:cNvPr id="16" name="TextBox 15">
            <a:extLst>
              <a:ext uri="{FF2B5EF4-FFF2-40B4-BE49-F238E27FC236}">
                <a16:creationId xmlns:a16="http://schemas.microsoft.com/office/drawing/2014/main" id="{E5684186-5C99-53CD-6F4D-00B00A8497D2}"/>
              </a:ext>
            </a:extLst>
          </p:cNvPr>
          <p:cNvSpPr txBox="1"/>
          <p:nvPr/>
        </p:nvSpPr>
        <p:spPr>
          <a:xfrm>
            <a:off x="1969871" y="718129"/>
            <a:ext cx="13871023" cy="1107996"/>
          </a:xfrm>
          <a:prstGeom prst="rect">
            <a:avLst/>
          </a:prstGeom>
          <a:noFill/>
        </p:spPr>
        <p:txBody>
          <a:bodyPr wrap="square" rtlCol="0">
            <a:spAutoFit/>
          </a:bodyPr>
          <a:lstStyle/>
          <a:p>
            <a:pPr algn="ctr"/>
            <a:r>
              <a:rPr lang="en-US" sz="6600" dirty="0">
                <a:latin typeface="PT Sans Bold" panose="020B0703020203020204" charset="0"/>
              </a:rPr>
              <a:t>Basic Purchasing Guidelines </a:t>
            </a:r>
            <a:r>
              <a:rPr lang="en-US" sz="3500" dirty="0">
                <a:latin typeface="PT Sans "/>
              </a:rPr>
              <a:t>(cont’d)</a:t>
            </a:r>
          </a:p>
        </p:txBody>
      </p:sp>
      <p:sp>
        <p:nvSpPr>
          <p:cNvPr id="2" name="TextBox 1">
            <a:extLst>
              <a:ext uri="{FF2B5EF4-FFF2-40B4-BE49-F238E27FC236}">
                <a16:creationId xmlns:a16="http://schemas.microsoft.com/office/drawing/2014/main" id="{46E901CD-E06C-2B7C-17AB-D51D008E0502}"/>
              </a:ext>
            </a:extLst>
          </p:cNvPr>
          <p:cNvSpPr txBox="1"/>
          <p:nvPr/>
        </p:nvSpPr>
        <p:spPr>
          <a:xfrm>
            <a:off x="1966558" y="2751753"/>
            <a:ext cx="8686800" cy="669414"/>
          </a:xfrm>
          <a:prstGeom prst="rect">
            <a:avLst/>
          </a:prstGeom>
          <a:noFill/>
        </p:spPr>
        <p:txBody>
          <a:bodyPr wrap="square" rtlCol="0">
            <a:spAutoFit/>
          </a:bodyPr>
          <a:lstStyle/>
          <a:p>
            <a:r>
              <a:rPr lang="en-US" sz="3750" dirty="0">
                <a:latin typeface="PT Sans Bold" panose="020B0703020203020204" charset="0"/>
              </a:rPr>
              <a:t>AVAILABLE PROCESSES:</a:t>
            </a:r>
          </a:p>
        </p:txBody>
      </p:sp>
      <p:sp>
        <p:nvSpPr>
          <p:cNvPr id="3" name="TextBox 2">
            <a:extLst>
              <a:ext uri="{FF2B5EF4-FFF2-40B4-BE49-F238E27FC236}">
                <a16:creationId xmlns:a16="http://schemas.microsoft.com/office/drawing/2014/main" id="{B05AB520-8A57-49A4-76AE-E8552C2F83B9}"/>
              </a:ext>
            </a:extLst>
          </p:cNvPr>
          <p:cNvSpPr txBox="1"/>
          <p:nvPr/>
        </p:nvSpPr>
        <p:spPr>
          <a:xfrm>
            <a:off x="1364974" y="3723585"/>
            <a:ext cx="15690049" cy="4246804"/>
          </a:xfrm>
          <a:prstGeom prst="rect">
            <a:avLst/>
          </a:prstGeom>
          <a:noFill/>
        </p:spPr>
        <p:txBody>
          <a:bodyPr wrap="square" rtlCol="0">
            <a:spAutoFit/>
          </a:bodyPr>
          <a:lstStyle/>
          <a:p>
            <a:pPr marL="514350" indent="-514350">
              <a:lnSpc>
                <a:spcPct val="200000"/>
              </a:lnSpc>
              <a:buAutoNum type="arabicPeriod"/>
            </a:pPr>
            <a:r>
              <a:rPr lang="en-US" sz="3500" dirty="0">
                <a:latin typeface="PT Sans "/>
              </a:rPr>
              <a:t>Written Quotation ( 1		$50,000)</a:t>
            </a:r>
          </a:p>
          <a:p>
            <a:pPr marL="514350" indent="-514350">
              <a:lnSpc>
                <a:spcPct val="200000"/>
              </a:lnSpc>
              <a:buAutoNum type="arabicPeriod"/>
            </a:pPr>
            <a:r>
              <a:rPr lang="en-US" sz="3500" dirty="0">
                <a:latin typeface="PT Sans "/>
              </a:rPr>
              <a:t>Formal Solicitation ($50,000.01 		)</a:t>
            </a:r>
          </a:p>
          <a:p>
            <a:pPr marL="514350" indent="-514350">
              <a:lnSpc>
                <a:spcPct val="200000"/>
              </a:lnSpc>
              <a:buAutoNum type="arabicPeriod"/>
            </a:pPr>
            <a:r>
              <a:rPr lang="en-US" sz="3500" dirty="0">
                <a:latin typeface="PT Sans "/>
              </a:rPr>
              <a:t>Cooperative Purchasing</a:t>
            </a:r>
          </a:p>
          <a:p>
            <a:pPr marL="514350" indent="-514350">
              <a:lnSpc>
                <a:spcPct val="200000"/>
              </a:lnSpc>
              <a:buAutoNum type="arabicPeriod"/>
            </a:pPr>
            <a:r>
              <a:rPr lang="en-US" sz="3500" dirty="0">
                <a:latin typeface="PT Sans "/>
              </a:rPr>
              <a:t>Court-Authorized Exemptions</a:t>
            </a:r>
          </a:p>
        </p:txBody>
      </p:sp>
      <p:pic>
        <p:nvPicPr>
          <p:cNvPr id="5" name="Graphic 4" descr="Cent with solid fill">
            <a:extLst>
              <a:ext uri="{FF2B5EF4-FFF2-40B4-BE49-F238E27FC236}">
                <a16:creationId xmlns:a16="http://schemas.microsoft.com/office/drawing/2014/main" id="{58AE6770-F567-A6CF-834A-046837966D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11398" y="4193209"/>
            <a:ext cx="457200" cy="457200"/>
          </a:xfrm>
          <a:prstGeom prst="rect">
            <a:avLst/>
          </a:prstGeom>
        </p:spPr>
      </p:pic>
      <p:pic>
        <p:nvPicPr>
          <p:cNvPr id="8" name="Graphic 7" descr="Arrow Right with solid fill">
            <a:extLst>
              <a:ext uri="{FF2B5EF4-FFF2-40B4-BE49-F238E27FC236}">
                <a16:creationId xmlns:a16="http://schemas.microsoft.com/office/drawing/2014/main" id="{833776C2-7195-3964-9684-C21393B9EC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52530" y="3925121"/>
            <a:ext cx="609600" cy="914400"/>
          </a:xfrm>
          <a:prstGeom prst="rect">
            <a:avLst/>
          </a:prstGeom>
        </p:spPr>
      </p:pic>
      <p:pic>
        <p:nvPicPr>
          <p:cNvPr id="14" name="Graphic 13" descr="Arrow Right with solid fill">
            <a:extLst>
              <a:ext uri="{FF2B5EF4-FFF2-40B4-BE49-F238E27FC236}">
                <a16:creationId xmlns:a16="http://schemas.microsoft.com/office/drawing/2014/main" id="{7CE82FE0-120B-2DC9-DC8B-C7B51B71AB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06179" y="5067145"/>
            <a:ext cx="685800" cy="838200"/>
          </a:xfrm>
          <a:prstGeom prst="rect">
            <a:avLst/>
          </a:prstGeom>
        </p:spPr>
      </p:pic>
      <p:pic>
        <p:nvPicPr>
          <p:cNvPr id="19" name="Graphic 18" descr="Infinity with solid fill">
            <a:extLst>
              <a:ext uri="{FF2B5EF4-FFF2-40B4-BE49-F238E27FC236}">
                <a16:creationId xmlns:a16="http://schemas.microsoft.com/office/drawing/2014/main" id="{AD6ACF49-BB52-64BE-202A-1656932FE3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91979" y="5040582"/>
            <a:ext cx="914400" cy="914400"/>
          </a:xfrm>
          <a:prstGeom prst="rect">
            <a:avLst/>
          </a:prstGeom>
        </p:spPr>
      </p:pic>
    </p:spTree>
    <p:extLst>
      <p:ext uri="{BB962C8B-B14F-4D97-AF65-F5344CB8AC3E}">
        <p14:creationId xmlns:p14="http://schemas.microsoft.com/office/powerpoint/2010/main" val="715078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a:extLst>
            <a:ext uri="{FF2B5EF4-FFF2-40B4-BE49-F238E27FC236}">
              <a16:creationId xmlns:a16="http://schemas.microsoft.com/office/drawing/2014/main" id="{BF32FE24-3975-FC2E-736D-034F0D1FB4DF}"/>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C2FA845B-6A0C-33B9-E0AB-E2DC7D864954}"/>
              </a:ext>
            </a:extLst>
          </p:cNvPr>
          <p:cNvSpPr txBox="1"/>
          <p:nvPr/>
        </p:nvSpPr>
        <p:spPr>
          <a:xfrm>
            <a:off x="16805445" y="613251"/>
            <a:ext cx="256204" cy="356458"/>
          </a:xfrm>
          <a:prstGeom prst="rect">
            <a:avLst/>
          </a:prstGeom>
        </p:spPr>
        <p:txBody>
          <a:bodyPr lIns="0" tIns="0" rIns="0" bIns="0" rtlCol="0" anchor="t">
            <a:spAutoFit/>
          </a:bodyPr>
          <a:lstStyle/>
          <a:p>
            <a:pPr algn="ctr">
              <a:lnSpc>
                <a:spcPts val="1890"/>
              </a:lnSpc>
            </a:pPr>
            <a:r>
              <a:rPr lang="en-US" sz="1575">
                <a:solidFill>
                  <a:srgbClr val="FFFFFF"/>
                </a:solidFill>
                <a:latin typeface="Poppins Medium"/>
              </a:rPr>
              <a:t>‹#›</a:t>
            </a:r>
          </a:p>
        </p:txBody>
      </p:sp>
      <p:sp>
        <p:nvSpPr>
          <p:cNvPr id="10" name="AutoShape 10">
            <a:extLst>
              <a:ext uri="{FF2B5EF4-FFF2-40B4-BE49-F238E27FC236}">
                <a16:creationId xmlns:a16="http://schemas.microsoft.com/office/drawing/2014/main" id="{B4623BD9-8E51-F840-E6A5-4EDFFA8CE244}"/>
              </a:ext>
            </a:extLst>
          </p:cNvPr>
          <p:cNvSpPr/>
          <p:nvPr/>
        </p:nvSpPr>
        <p:spPr>
          <a:xfrm rot="2087">
            <a:off x="2964624" y="5602889"/>
            <a:ext cx="12353515" cy="0"/>
          </a:xfrm>
          <a:prstGeom prst="line">
            <a:avLst/>
          </a:prstGeom>
          <a:ln w="9525" cap="rnd">
            <a:solidFill>
              <a:srgbClr val="FFFFFF"/>
            </a:solidFill>
            <a:prstDash val="solid"/>
            <a:headEnd type="none" w="sm" len="sm"/>
            <a:tailEnd type="none" w="sm" len="sm"/>
          </a:ln>
        </p:spPr>
        <p:txBody>
          <a:bodyPr/>
          <a:lstStyle/>
          <a:p>
            <a:endParaRPr lang="en-US"/>
          </a:p>
        </p:txBody>
      </p:sp>
      <p:sp>
        <p:nvSpPr>
          <p:cNvPr id="11" name="TextBox 11">
            <a:extLst>
              <a:ext uri="{FF2B5EF4-FFF2-40B4-BE49-F238E27FC236}">
                <a16:creationId xmlns:a16="http://schemas.microsoft.com/office/drawing/2014/main" id="{C2084C67-AF6D-B97E-D10F-85D065FD36C0}"/>
              </a:ext>
            </a:extLst>
          </p:cNvPr>
          <p:cNvSpPr txBox="1"/>
          <p:nvPr/>
        </p:nvSpPr>
        <p:spPr>
          <a:xfrm>
            <a:off x="505997" y="1574545"/>
            <a:ext cx="17278387" cy="4146995"/>
          </a:xfrm>
          <a:prstGeom prst="rect">
            <a:avLst/>
          </a:prstGeom>
        </p:spPr>
        <p:txBody>
          <a:bodyPr lIns="0" tIns="0" rIns="0" bIns="0" rtlCol="0" anchor="t">
            <a:spAutoFit/>
          </a:bodyPr>
          <a:lstStyle/>
          <a:p>
            <a:pPr algn="ctr">
              <a:lnSpc>
                <a:spcPts val="9915"/>
              </a:lnSpc>
            </a:pPr>
            <a:r>
              <a:rPr lang="en-US" sz="9721" spc="-13">
                <a:solidFill>
                  <a:srgbClr val="FFFFFF"/>
                </a:solidFill>
                <a:latin typeface="PT Sans Bold"/>
              </a:rPr>
              <a:t>DETERMINE PROCUREMENT THRESHOLDS AND PROCESSES</a:t>
            </a:r>
          </a:p>
        </p:txBody>
      </p:sp>
      <p:sp>
        <p:nvSpPr>
          <p:cNvPr id="12" name="TextBox 12">
            <a:extLst>
              <a:ext uri="{FF2B5EF4-FFF2-40B4-BE49-F238E27FC236}">
                <a16:creationId xmlns:a16="http://schemas.microsoft.com/office/drawing/2014/main" id="{5AB12843-B5E8-DBA4-547F-0E0CCA54E56B}"/>
              </a:ext>
            </a:extLst>
          </p:cNvPr>
          <p:cNvSpPr txBox="1"/>
          <p:nvPr/>
        </p:nvSpPr>
        <p:spPr>
          <a:xfrm>
            <a:off x="14087559" y="9385111"/>
            <a:ext cx="2376779" cy="456462"/>
          </a:xfrm>
          <a:prstGeom prst="rect">
            <a:avLst/>
          </a:prstGeom>
        </p:spPr>
        <p:txBody>
          <a:bodyPr lIns="0" tIns="0" rIns="0" bIns="0" rtlCol="0" anchor="t">
            <a:spAutoFit/>
          </a:bodyPr>
          <a:lstStyle/>
          <a:p>
            <a:pPr algn="r">
              <a:lnSpc>
                <a:spcPts val="2159"/>
              </a:lnSpc>
            </a:pPr>
            <a:r>
              <a:rPr lang="en-US" sz="1799" spc="-2">
                <a:solidFill>
                  <a:srgbClr val="FFFFFF"/>
                </a:solidFill>
                <a:latin typeface="PT Sans"/>
              </a:rPr>
              <a:t>15</a:t>
            </a:r>
          </a:p>
        </p:txBody>
      </p:sp>
      <p:pic>
        <p:nvPicPr>
          <p:cNvPr id="13" name="Picture 12">
            <a:extLst>
              <a:ext uri="{FF2B5EF4-FFF2-40B4-BE49-F238E27FC236}">
                <a16:creationId xmlns:a16="http://schemas.microsoft.com/office/drawing/2014/main" id="{8E36800E-FDD5-97A8-527B-152C5F06209F}"/>
              </a:ext>
            </a:extLst>
          </p:cNvPr>
          <p:cNvPicPr>
            <a:picLocks noGrp="1" noRot="1" noChangeAspect="1" noMove="1" noResize="1" noEditPoints="1" noAdjustHandles="1" noChangeArrowheads="1" noChangeShapeType="1" noCrop="1"/>
          </p:cNvPicPr>
          <p:nvPr/>
        </p:nvPicPr>
        <p:blipFill>
          <a:blip r:embed="rId2"/>
          <a:stretch>
            <a:fillRect/>
          </a:stretch>
        </p:blipFill>
        <p:spPr>
          <a:xfrm>
            <a:off x="502187" y="445427"/>
            <a:ext cx="17100013" cy="9228322"/>
          </a:xfrm>
          <a:prstGeom prst="rect">
            <a:avLst/>
          </a:prstGeom>
        </p:spPr>
      </p:pic>
      <p:sp>
        <p:nvSpPr>
          <p:cNvPr id="16" name="TextBox 15">
            <a:extLst>
              <a:ext uri="{FF2B5EF4-FFF2-40B4-BE49-F238E27FC236}">
                <a16:creationId xmlns:a16="http://schemas.microsoft.com/office/drawing/2014/main" id="{52AC21F8-2E00-3286-F7FC-6549D057D92F}"/>
              </a:ext>
            </a:extLst>
          </p:cNvPr>
          <p:cNvSpPr txBox="1"/>
          <p:nvPr/>
        </p:nvSpPr>
        <p:spPr>
          <a:xfrm>
            <a:off x="1969871" y="718129"/>
            <a:ext cx="13871023" cy="1107996"/>
          </a:xfrm>
          <a:prstGeom prst="rect">
            <a:avLst/>
          </a:prstGeom>
          <a:noFill/>
        </p:spPr>
        <p:txBody>
          <a:bodyPr wrap="square" rtlCol="0">
            <a:spAutoFit/>
          </a:bodyPr>
          <a:lstStyle/>
          <a:p>
            <a:pPr algn="ctr"/>
            <a:r>
              <a:rPr lang="en-US" sz="6600" dirty="0">
                <a:latin typeface="PT Sans Bold" panose="020B0703020203020204" charset="0"/>
              </a:rPr>
              <a:t>Process Overview </a:t>
            </a:r>
            <a:r>
              <a:rPr lang="en-US" sz="3500" dirty="0">
                <a:latin typeface="PT Sans "/>
              </a:rPr>
              <a:t>(cont’d)</a:t>
            </a:r>
          </a:p>
        </p:txBody>
      </p:sp>
      <p:sp>
        <p:nvSpPr>
          <p:cNvPr id="2" name="TextBox 1">
            <a:extLst>
              <a:ext uri="{FF2B5EF4-FFF2-40B4-BE49-F238E27FC236}">
                <a16:creationId xmlns:a16="http://schemas.microsoft.com/office/drawing/2014/main" id="{26E6058D-6498-2278-CDB7-0A65A8AA0900}"/>
              </a:ext>
            </a:extLst>
          </p:cNvPr>
          <p:cNvSpPr txBox="1"/>
          <p:nvPr/>
        </p:nvSpPr>
        <p:spPr>
          <a:xfrm>
            <a:off x="1219200" y="2716794"/>
            <a:ext cx="9296400" cy="669414"/>
          </a:xfrm>
          <a:prstGeom prst="rect">
            <a:avLst/>
          </a:prstGeom>
          <a:noFill/>
        </p:spPr>
        <p:txBody>
          <a:bodyPr wrap="square" rtlCol="0">
            <a:spAutoFit/>
          </a:bodyPr>
          <a:lstStyle/>
          <a:p>
            <a:r>
              <a:rPr lang="en-US" sz="3750" dirty="0">
                <a:latin typeface="PT Sans Bold" panose="020B0703020203020204" charset="0"/>
              </a:rPr>
              <a:t>Formal Solicitation ($50,000.01	 	 )</a:t>
            </a:r>
          </a:p>
        </p:txBody>
      </p:sp>
      <p:pic>
        <p:nvPicPr>
          <p:cNvPr id="7" name="Graphic 6" descr="Arrow Right with solid fill">
            <a:extLst>
              <a:ext uri="{FF2B5EF4-FFF2-40B4-BE49-F238E27FC236}">
                <a16:creationId xmlns:a16="http://schemas.microsoft.com/office/drawing/2014/main" id="{F22EC602-0B9D-6B0D-AF90-D9B72F0D93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77579" y="2564147"/>
            <a:ext cx="914400" cy="914400"/>
          </a:xfrm>
          <a:prstGeom prst="rect">
            <a:avLst/>
          </a:prstGeom>
        </p:spPr>
      </p:pic>
      <p:pic>
        <p:nvPicPr>
          <p:cNvPr id="15" name="Graphic 14" descr="Infinity with solid fill">
            <a:extLst>
              <a:ext uri="{FF2B5EF4-FFF2-40B4-BE49-F238E27FC236}">
                <a16:creationId xmlns:a16="http://schemas.microsoft.com/office/drawing/2014/main" id="{F696360A-82FF-4BA7-0089-A3DFD3328C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52798" y="2559627"/>
            <a:ext cx="914400" cy="914400"/>
          </a:xfrm>
          <a:prstGeom prst="rect">
            <a:avLst/>
          </a:prstGeom>
        </p:spPr>
      </p:pic>
      <p:sp>
        <p:nvSpPr>
          <p:cNvPr id="17" name="TextBox 16">
            <a:extLst>
              <a:ext uri="{FF2B5EF4-FFF2-40B4-BE49-F238E27FC236}">
                <a16:creationId xmlns:a16="http://schemas.microsoft.com/office/drawing/2014/main" id="{5CB56C8F-E3F1-4457-D7BB-0786CC973221}"/>
              </a:ext>
            </a:extLst>
          </p:cNvPr>
          <p:cNvSpPr txBox="1"/>
          <p:nvPr/>
        </p:nvSpPr>
        <p:spPr>
          <a:xfrm>
            <a:off x="1233779" y="3417202"/>
            <a:ext cx="14545494" cy="3862596"/>
          </a:xfrm>
          <a:prstGeom prst="rect">
            <a:avLst/>
          </a:prstGeom>
          <a:noFill/>
        </p:spPr>
        <p:txBody>
          <a:bodyPr wrap="square" rtlCol="0">
            <a:spAutoFit/>
          </a:bodyPr>
          <a:lstStyle/>
          <a:p>
            <a:pPr marL="514350" indent="-514350">
              <a:lnSpc>
                <a:spcPct val="150000"/>
              </a:lnSpc>
              <a:buFont typeface="+mj-lt"/>
              <a:buAutoNum type="alphaLcParenR"/>
            </a:pPr>
            <a:r>
              <a:rPr lang="en-US" sz="3500" dirty="0">
                <a:latin typeface="PT Sans "/>
              </a:rPr>
              <a:t>Create specifications or Scope of Work (specs)</a:t>
            </a:r>
          </a:p>
          <a:p>
            <a:pPr marL="514350" indent="-514350">
              <a:lnSpc>
                <a:spcPct val="150000"/>
              </a:lnSpc>
              <a:buFont typeface="+mj-lt"/>
              <a:buAutoNum type="alphaLcParenR"/>
            </a:pPr>
            <a:r>
              <a:rPr lang="en-US" sz="3500" dirty="0">
                <a:latin typeface="PT Sans "/>
              </a:rPr>
              <a:t>Fill out Request for Bid/RFP form attach specs</a:t>
            </a:r>
          </a:p>
          <a:p>
            <a:pPr marL="514350" indent="-514350">
              <a:lnSpc>
                <a:spcPct val="150000"/>
              </a:lnSpc>
              <a:buFont typeface="+mj-lt"/>
              <a:buAutoNum type="alphaLcParenR"/>
            </a:pPr>
            <a:r>
              <a:rPr lang="en-US" sz="3500" dirty="0">
                <a:latin typeface="PT Sans "/>
              </a:rPr>
              <a:t>Turn in to Formal Bid Division (PA or Assistant PA)</a:t>
            </a:r>
          </a:p>
          <a:p>
            <a:pPr marL="514350" indent="-514350">
              <a:lnSpc>
                <a:spcPct val="150000"/>
              </a:lnSpc>
              <a:buFont typeface="+mj-lt"/>
              <a:buAutoNum type="alphaLcParenR"/>
            </a:pPr>
            <a:r>
              <a:rPr lang="en-US" sz="3500" dirty="0">
                <a:latin typeface="PT Sans "/>
              </a:rPr>
              <a:t>Formal Solicitation process begins</a:t>
            </a:r>
          </a:p>
          <a:p>
            <a:endParaRPr lang="en-US" sz="3500" dirty="0">
              <a:latin typeface="PT Sans "/>
            </a:endParaRPr>
          </a:p>
        </p:txBody>
      </p:sp>
      <p:sp>
        <p:nvSpPr>
          <p:cNvPr id="18" name="Rectangle 17">
            <a:extLst>
              <a:ext uri="{FF2B5EF4-FFF2-40B4-BE49-F238E27FC236}">
                <a16:creationId xmlns:a16="http://schemas.microsoft.com/office/drawing/2014/main" id="{E62E5515-5238-884B-A540-6CC724F4FF7D}"/>
              </a:ext>
            </a:extLst>
          </p:cNvPr>
          <p:cNvSpPr/>
          <p:nvPr/>
        </p:nvSpPr>
        <p:spPr>
          <a:xfrm>
            <a:off x="788538" y="7627126"/>
            <a:ext cx="2335662" cy="849647"/>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500" dirty="0">
                <a:solidFill>
                  <a:schemeClr val="tx1"/>
                </a:solidFill>
                <a:latin typeface="PT Sans Bold" panose="020B0703020203020204" charset="0"/>
              </a:rPr>
              <a:t>Submit Project </a:t>
            </a:r>
          </a:p>
        </p:txBody>
      </p:sp>
      <p:sp>
        <p:nvSpPr>
          <p:cNvPr id="21" name="Oval 20">
            <a:extLst>
              <a:ext uri="{FF2B5EF4-FFF2-40B4-BE49-F238E27FC236}">
                <a16:creationId xmlns:a16="http://schemas.microsoft.com/office/drawing/2014/main" id="{2C6FDD3E-555F-6CB6-6C4C-D4FE1BCF8760}"/>
              </a:ext>
            </a:extLst>
          </p:cNvPr>
          <p:cNvSpPr/>
          <p:nvPr/>
        </p:nvSpPr>
        <p:spPr>
          <a:xfrm>
            <a:off x="4014553" y="7310793"/>
            <a:ext cx="1867739" cy="1455252"/>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PT Sans Bold" panose="020B0703020203020204" charset="0"/>
              </a:rPr>
              <a:t>Legal Auditor Purchasing Review</a:t>
            </a:r>
          </a:p>
        </p:txBody>
      </p:sp>
      <p:sp>
        <p:nvSpPr>
          <p:cNvPr id="23" name="Arrow: Right 22">
            <a:extLst>
              <a:ext uri="{FF2B5EF4-FFF2-40B4-BE49-F238E27FC236}">
                <a16:creationId xmlns:a16="http://schemas.microsoft.com/office/drawing/2014/main" id="{BE5C3720-5C57-B676-3FDD-62402011C91F}"/>
              </a:ext>
            </a:extLst>
          </p:cNvPr>
          <p:cNvSpPr/>
          <p:nvPr/>
        </p:nvSpPr>
        <p:spPr>
          <a:xfrm>
            <a:off x="6047900" y="7907631"/>
            <a:ext cx="480956" cy="4248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C7D067DD-4CB0-80BE-CCAC-9EB5A4C5F194}"/>
              </a:ext>
            </a:extLst>
          </p:cNvPr>
          <p:cNvPicPr>
            <a:picLocks noChangeAspect="1"/>
          </p:cNvPicPr>
          <p:nvPr/>
        </p:nvPicPr>
        <p:blipFill>
          <a:blip r:embed="rId7"/>
          <a:stretch>
            <a:fillRect/>
          </a:stretch>
        </p:blipFill>
        <p:spPr>
          <a:xfrm>
            <a:off x="3302056" y="7850828"/>
            <a:ext cx="585828" cy="481626"/>
          </a:xfrm>
          <a:prstGeom prst="rect">
            <a:avLst/>
          </a:prstGeom>
        </p:spPr>
      </p:pic>
      <p:sp>
        <p:nvSpPr>
          <p:cNvPr id="25" name="Rectangle 24">
            <a:extLst>
              <a:ext uri="{FF2B5EF4-FFF2-40B4-BE49-F238E27FC236}">
                <a16:creationId xmlns:a16="http://schemas.microsoft.com/office/drawing/2014/main" id="{EA4F24E5-AAB5-7CA1-4DF5-9A814D45303D}"/>
              </a:ext>
            </a:extLst>
          </p:cNvPr>
          <p:cNvSpPr/>
          <p:nvPr/>
        </p:nvSpPr>
        <p:spPr>
          <a:xfrm>
            <a:off x="6694464" y="7666816"/>
            <a:ext cx="1981200" cy="849647"/>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500" dirty="0">
                <a:solidFill>
                  <a:schemeClr val="tx1"/>
                </a:solidFill>
                <a:latin typeface="PT Sans Bold" panose="020B0703020203020204" charset="0"/>
              </a:rPr>
              <a:t>BID – RFP</a:t>
            </a:r>
          </a:p>
          <a:p>
            <a:pPr algn="ctr"/>
            <a:r>
              <a:rPr lang="en-US" sz="2500" dirty="0">
                <a:solidFill>
                  <a:schemeClr val="tx1"/>
                </a:solidFill>
                <a:latin typeface="PT Sans Bold" panose="020B0703020203020204" charset="0"/>
              </a:rPr>
              <a:t>Process</a:t>
            </a:r>
          </a:p>
        </p:txBody>
      </p:sp>
      <p:pic>
        <p:nvPicPr>
          <p:cNvPr id="26" name="Picture 25">
            <a:extLst>
              <a:ext uri="{FF2B5EF4-FFF2-40B4-BE49-F238E27FC236}">
                <a16:creationId xmlns:a16="http://schemas.microsoft.com/office/drawing/2014/main" id="{340AFA86-1CAF-CB23-A47E-EB9BCC1117BD}"/>
              </a:ext>
            </a:extLst>
          </p:cNvPr>
          <p:cNvPicPr>
            <a:picLocks noChangeAspect="1"/>
          </p:cNvPicPr>
          <p:nvPr/>
        </p:nvPicPr>
        <p:blipFill>
          <a:blip r:embed="rId7"/>
          <a:stretch>
            <a:fillRect/>
          </a:stretch>
        </p:blipFill>
        <p:spPr>
          <a:xfrm>
            <a:off x="8802333" y="7842132"/>
            <a:ext cx="499720" cy="481626"/>
          </a:xfrm>
          <a:prstGeom prst="rect">
            <a:avLst/>
          </a:prstGeom>
        </p:spPr>
      </p:pic>
      <p:sp>
        <p:nvSpPr>
          <p:cNvPr id="28" name="Rectangle 27">
            <a:extLst>
              <a:ext uri="{FF2B5EF4-FFF2-40B4-BE49-F238E27FC236}">
                <a16:creationId xmlns:a16="http://schemas.microsoft.com/office/drawing/2014/main" id="{CCBE2C67-BAA6-EA4A-3BE0-2A74CC712A17}"/>
              </a:ext>
            </a:extLst>
          </p:cNvPr>
          <p:cNvSpPr/>
          <p:nvPr/>
        </p:nvSpPr>
        <p:spPr>
          <a:xfrm>
            <a:off x="9452463" y="7627126"/>
            <a:ext cx="2209800" cy="849647"/>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500" dirty="0">
                <a:solidFill>
                  <a:schemeClr val="tx1"/>
                </a:solidFill>
                <a:latin typeface="PT Sans Bold" panose="020B0703020203020204" charset="0"/>
              </a:rPr>
              <a:t>Evaluation</a:t>
            </a:r>
          </a:p>
        </p:txBody>
      </p:sp>
      <p:pic>
        <p:nvPicPr>
          <p:cNvPr id="29" name="Picture 28">
            <a:extLst>
              <a:ext uri="{FF2B5EF4-FFF2-40B4-BE49-F238E27FC236}">
                <a16:creationId xmlns:a16="http://schemas.microsoft.com/office/drawing/2014/main" id="{005D3BBD-4874-8A84-98D1-5541C324CA04}"/>
              </a:ext>
            </a:extLst>
          </p:cNvPr>
          <p:cNvPicPr>
            <a:picLocks noChangeAspect="1"/>
          </p:cNvPicPr>
          <p:nvPr/>
        </p:nvPicPr>
        <p:blipFill>
          <a:blip r:embed="rId8"/>
          <a:stretch>
            <a:fillRect/>
          </a:stretch>
        </p:blipFill>
        <p:spPr>
          <a:xfrm>
            <a:off x="11756963" y="7842132"/>
            <a:ext cx="499915" cy="481626"/>
          </a:xfrm>
          <a:prstGeom prst="rect">
            <a:avLst/>
          </a:prstGeom>
        </p:spPr>
      </p:pic>
      <p:pic>
        <p:nvPicPr>
          <p:cNvPr id="30" name="Picture 29">
            <a:extLst>
              <a:ext uri="{FF2B5EF4-FFF2-40B4-BE49-F238E27FC236}">
                <a16:creationId xmlns:a16="http://schemas.microsoft.com/office/drawing/2014/main" id="{87C28C4F-ACE9-4355-1C3B-F9D2461B3F61}"/>
              </a:ext>
            </a:extLst>
          </p:cNvPr>
          <p:cNvPicPr>
            <a:picLocks noChangeAspect="1"/>
          </p:cNvPicPr>
          <p:nvPr/>
        </p:nvPicPr>
        <p:blipFill>
          <a:blip r:embed="rId9"/>
          <a:stretch>
            <a:fillRect/>
          </a:stretch>
        </p:blipFill>
        <p:spPr>
          <a:xfrm>
            <a:off x="12344056" y="7284589"/>
            <a:ext cx="1889924" cy="1481456"/>
          </a:xfrm>
          <a:prstGeom prst="rect">
            <a:avLst/>
          </a:prstGeom>
        </p:spPr>
      </p:pic>
      <p:pic>
        <p:nvPicPr>
          <p:cNvPr id="31" name="Picture 30">
            <a:extLst>
              <a:ext uri="{FF2B5EF4-FFF2-40B4-BE49-F238E27FC236}">
                <a16:creationId xmlns:a16="http://schemas.microsoft.com/office/drawing/2014/main" id="{13711DC5-A649-47C6-3D68-012FC0446574}"/>
              </a:ext>
            </a:extLst>
          </p:cNvPr>
          <p:cNvPicPr>
            <a:picLocks noChangeAspect="1"/>
          </p:cNvPicPr>
          <p:nvPr/>
        </p:nvPicPr>
        <p:blipFill>
          <a:blip r:embed="rId10"/>
          <a:stretch>
            <a:fillRect/>
          </a:stretch>
        </p:blipFill>
        <p:spPr>
          <a:xfrm>
            <a:off x="14374542" y="7781456"/>
            <a:ext cx="512108" cy="487722"/>
          </a:xfrm>
          <a:prstGeom prst="rect">
            <a:avLst/>
          </a:prstGeom>
        </p:spPr>
      </p:pic>
      <p:sp>
        <p:nvSpPr>
          <p:cNvPr id="32" name="Rectangle 31">
            <a:extLst>
              <a:ext uri="{FF2B5EF4-FFF2-40B4-BE49-F238E27FC236}">
                <a16:creationId xmlns:a16="http://schemas.microsoft.com/office/drawing/2014/main" id="{E1EA100F-A1F6-516E-C3C4-187C259A2955}"/>
              </a:ext>
            </a:extLst>
          </p:cNvPr>
          <p:cNvSpPr/>
          <p:nvPr/>
        </p:nvSpPr>
        <p:spPr>
          <a:xfrm>
            <a:off x="15137428" y="7627126"/>
            <a:ext cx="2362034" cy="849647"/>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500" dirty="0">
                <a:solidFill>
                  <a:schemeClr val="tx1"/>
                </a:solidFill>
                <a:latin typeface="PT Sans Bold" panose="020B0703020203020204" charset="0"/>
              </a:rPr>
              <a:t>Court Approvals</a:t>
            </a:r>
          </a:p>
        </p:txBody>
      </p:sp>
    </p:spTree>
    <p:extLst>
      <p:ext uri="{BB962C8B-B14F-4D97-AF65-F5344CB8AC3E}">
        <p14:creationId xmlns:p14="http://schemas.microsoft.com/office/powerpoint/2010/main" val="1369153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457200" y="358176"/>
            <a:ext cx="17589251" cy="9570647"/>
            <a:chOff x="0" y="0"/>
            <a:chExt cx="23452334" cy="12760863"/>
          </a:xfrm>
          <a:solidFill>
            <a:schemeClr val="accent1">
              <a:lumMod val="20000"/>
              <a:lumOff val="80000"/>
            </a:schemeClr>
          </a:solidFill>
        </p:grpSpPr>
        <p:sp>
          <p:nvSpPr>
            <p:cNvPr id="3" name="Freeform 3"/>
            <p:cNvSpPr/>
            <p:nvPr/>
          </p:nvSpPr>
          <p:spPr>
            <a:xfrm>
              <a:off x="0" y="0"/>
              <a:ext cx="23452328" cy="12760833"/>
            </a:xfrm>
            <a:custGeom>
              <a:avLst/>
              <a:gdLst/>
              <a:ahLst/>
              <a:cxnLst/>
              <a:rect l="l" t="t" r="r" b="b"/>
              <a:pathLst>
                <a:path w="23452328" h="12760833">
                  <a:moveTo>
                    <a:pt x="0" y="0"/>
                  </a:moveTo>
                  <a:lnTo>
                    <a:pt x="23452328" y="0"/>
                  </a:lnTo>
                  <a:lnTo>
                    <a:pt x="23452328" y="12760833"/>
                  </a:lnTo>
                  <a:lnTo>
                    <a:pt x="0" y="12760833"/>
                  </a:lnTo>
                  <a:close/>
                </a:path>
              </a:pathLst>
            </a:custGeom>
            <a:grpFill/>
          </p:spPr>
          <p:txBody>
            <a:bodyPr/>
            <a:lstStyle/>
            <a:p>
              <a:endParaRPr lang="en-US"/>
            </a:p>
          </p:txBody>
        </p:sp>
      </p:grpSp>
      <p:sp>
        <p:nvSpPr>
          <p:cNvPr id="7" name="TextBox 7"/>
          <p:cNvSpPr txBox="1"/>
          <p:nvPr/>
        </p:nvSpPr>
        <p:spPr>
          <a:xfrm>
            <a:off x="862233" y="601561"/>
            <a:ext cx="15752693" cy="2449388"/>
          </a:xfrm>
          <a:prstGeom prst="rect">
            <a:avLst/>
          </a:prstGeom>
        </p:spPr>
        <p:txBody>
          <a:bodyPr wrap="square" lIns="0" tIns="0" rIns="0" bIns="0" rtlCol="0" anchor="t">
            <a:spAutoFit/>
          </a:bodyPr>
          <a:lstStyle/>
          <a:p>
            <a:pPr algn="ctr">
              <a:lnSpc>
                <a:spcPts val="7129"/>
              </a:lnSpc>
            </a:pPr>
            <a:r>
              <a:rPr lang="en-US" sz="6600" spc="-9" dirty="0">
                <a:solidFill>
                  <a:srgbClr val="000000"/>
                </a:solidFill>
                <a:latin typeface="PT Sans Bold"/>
              </a:rPr>
              <a:t>Competitive Bid – Gold Standard</a:t>
            </a:r>
          </a:p>
          <a:p>
            <a:pPr algn="ctr">
              <a:lnSpc>
                <a:spcPts val="7129"/>
              </a:lnSpc>
            </a:pPr>
            <a:r>
              <a:rPr lang="en-US" sz="6600" spc="-9" dirty="0">
                <a:solidFill>
                  <a:srgbClr val="000000"/>
                </a:solidFill>
                <a:latin typeface="PT Sans Bold"/>
              </a:rPr>
              <a:t>Texas Local Government Code 262 </a:t>
            </a:r>
          </a:p>
          <a:p>
            <a:pPr algn="ctr">
              <a:lnSpc>
                <a:spcPts val="4861"/>
              </a:lnSpc>
            </a:pPr>
            <a:r>
              <a:rPr lang="en-US" sz="3600" spc="-6" dirty="0">
                <a:solidFill>
                  <a:srgbClr val="000000"/>
                </a:solidFill>
                <a:latin typeface="PT Sans"/>
              </a:rPr>
              <a:t>Purchasing &amp; Contracting Authority of Counties </a:t>
            </a:r>
          </a:p>
        </p:txBody>
      </p:sp>
      <p:sp>
        <p:nvSpPr>
          <p:cNvPr id="8" name="TextBox 8"/>
          <p:cNvSpPr txBox="1"/>
          <p:nvPr/>
        </p:nvSpPr>
        <p:spPr>
          <a:xfrm>
            <a:off x="1806162" y="3294333"/>
            <a:ext cx="14351377" cy="6463308"/>
          </a:xfrm>
          <a:prstGeom prst="rect">
            <a:avLst/>
          </a:prstGeom>
        </p:spPr>
        <p:txBody>
          <a:bodyPr lIns="0" tIns="0" rIns="0" bIns="0" rtlCol="0" anchor="t">
            <a:spAutoFit/>
          </a:bodyPr>
          <a:lstStyle/>
          <a:p>
            <a:pPr marL="408183" lvl="1" indent="-204091" algn="l">
              <a:lnSpc>
                <a:spcPts val="4051"/>
              </a:lnSpc>
              <a:buFont typeface="Arial"/>
              <a:buChar char="•"/>
            </a:pPr>
            <a:r>
              <a:rPr lang="en-US" sz="3751" spc="-5" dirty="0">
                <a:solidFill>
                  <a:srgbClr val="000000"/>
                </a:solidFill>
                <a:latin typeface="PT Sans Bold"/>
              </a:rPr>
              <a:t>SUBCHAPTER C: Competitive Bidding in General   </a:t>
            </a:r>
            <a:endParaRPr lang="en-US" sz="3601" spc="-5" dirty="0">
              <a:solidFill>
                <a:srgbClr val="000000"/>
              </a:solidFill>
              <a:latin typeface="PT Sans Bold"/>
            </a:endParaRPr>
          </a:p>
          <a:p>
            <a:pPr marL="391856" lvl="1" indent="-195928">
              <a:lnSpc>
                <a:spcPts val="3889"/>
              </a:lnSpc>
            </a:pPr>
            <a:r>
              <a:rPr lang="en-US" sz="3500" spc="-5" dirty="0">
                <a:solidFill>
                  <a:srgbClr val="C00000"/>
                </a:solidFill>
                <a:latin typeface="PT Sans Bold" panose="020B0703020203020204" charset="0"/>
              </a:rPr>
              <a:t>Also known as </a:t>
            </a:r>
            <a:r>
              <a:rPr lang="en-US" sz="3500" spc="-5" dirty="0">
                <a:solidFill>
                  <a:srgbClr val="000000"/>
                </a:solidFill>
                <a:latin typeface="PT Sans Bold" panose="020B0703020203020204" charset="0"/>
              </a:rPr>
              <a:t>The County Purchasing Act</a:t>
            </a:r>
          </a:p>
          <a:p>
            <a:pPr marL="318383" lvl="1" indent="-159191">
              <a:lnSpc>
                <a:spcPts val="3160"/>
              </a:lnSpc>
            </a:pPr>
            <a:r>
              <a:rPr lang="en-US" sz="3500" spc="-4" dirty="0">
                <a:solidFill>
                  <a:srgbClr val="000000"/>
                </a:solidFill>
                <a:latin typeface="PT Sans "/>
              </a:rPr>
              <a:t>	Requires any purchase of an item greater than $50,000 undergo one of the following: </a:t>
            </a:r>
          </a:p>
          <a:p>
            <a:pPr marL="1911034" lvl="5" indent="-318506">
              <a:lnSpc>
                <a:spcPts val="3160"/>
              </a:lnSpc>
              <a:buFont typeface="Arial"/>
              <a:buChar char="⚬"/>
            </a:pPr>
            <a:endParaRPr lang="en-US" sz="3500" spc="-4" dirty="0">
              <a:solidFill>
                <a:srgbClr val="000000"/>
              </a:solidFill>
              <a:latin typeface="PT Sans "/>
            </a:endParaRPr>
          </a:p>
          <a:p>
            <a:pPr marL="2049728" lvl="5" indent="-457200">
              <a:buFont typeface="Arial" panose="020B0604020202020204" pitchFamily="34" charset="0"/>
              <a:buChar char="•"/>
            </a:pPr>
            <a:r>
              <a:rPr lang="en-US" sz="3500" spc="-4" dirty="0">
                <a:solidFill>
                  <a:srgbClr val="000000"/>
                </a:solidFill>
                <a:latin typeface="PT Sans "/>
              </a:rPr>
              <a:t>Competitive bid or proposal process as outlined in the act</a:t>
            </a:r>
          </a:p>
          <a:p>
            <a:pPr marL="2049728" lvl="5" indent="-457200">
              <a:buFont typeface="Arial" panose="020B0604020202020204" pitchFamily="34" charset="0"/>
              <a:buChar char="•"/>
            </a:pPr>
            <a:r>
              <a:rPr lang="en-US" sz="3500" spc="-4" dirty="0">
                <a:solidFill>
                  <a:srgbClr val="000000"/>
                </a:solidFill>
                <a:latin typeface="PT Sans "/>
              </a:rPr>
              <a:t>Comply with Gov’t Code Chapter 2269</a:t>
            </a:r>
          </a:p>
          <a:p>
            <a:pPr marL="2049728" lvl="5" indent="-457200">
              <a:buFont typeface="Arial" panose="020B0604020202020204" pitchFamily="34" charset="0"/>
              <a:buChar char="•"/>
            </a:pPr>
            <a:r>
              <a:rPr lang="en-US" sz="3500" spc="-4" dirty="0">
                <a:solidFill>
                  <a:srgbClr val="000000"/>
                </a:solidFill>
                <a:latin typeface="PT Sans "/>
              </a:rPr>
              <a:t>Use of the reverse auction procedure as described in 2155.085</a:t>
            </a:r>
          </a:p>
          <a:p>
            <a:pPr marL="1911034" lvl="5" indent="-318506"/>
            <a:endParaRPr lang="en-US" sz="3500" spc="-4" dirty="0">
              <a:solidFill>
                <a:srgbClr val="000000"/>
              </a:solidFill>
              <a:latin typeface="PT Sans "/>
            </a:endParaRPr>
          </a:p>
          <a:p>
            <a:pPr marL="1911034" lvl="5" indent="-318506">
              <a:lnSpc>
                <a:spcPts val="3160"/>
              </a:lnSpc>
            </a:pPr>
            <a:r>
              <a:rPr lang="en-US" sz="3500" b="1" spc="-4" dirty="0">
                <a:solidFill>
                  <a:srgbClr val="000000"/>
                </a:solidFill>
                <a:latin typeface="PT Sans "/>
              </a:rPr>
              <a:t>ITEM</a:t>
            </a:r>
            <a:r>
              <a:rPr lang="en-US" sz="3500" spc="-4" dirty="0">
                <a:solidFill>
                  <a:srgbClr val="000000"/>
                </a:solidFill>
                <a:latin typeface="PT Sans "/>
              </a:rPr>
              <a:t>= any service, equipment, good, or other tangible/intangible personal property, to include insurance and high technology.                       			</a:t>
            </a:r>
            <a:r>
              <a:rPr lang="en-US" sz="3500" spc="-4" dirty="0">
                <a:solidFill>
                  <a:srgbClr val="C00000"/>
                </a:solidFill>
                <a:latin typeface="PT Sans "/>
                <a:ea typeface="PT Sans"/>
              </a:rPr>
              <a:t>*§262.022(5)</a:t>
            </a:r>
          </a:p>
          <a:p>
            <a:pPr marL="1911034" lvl="5" indent="-318506">
              <a:lnSpc>
                <a:spcPts val="3160"/>
              </a:lnSpc>
            </a:pPr>
            <a:endParaRPr lang="en-US" sz="2926" spc="-4" dirty="0">
              <a:solidFill>
                <a:srgbClr val="C00000"/>
              </a:solidFill>
              <a:latin typeface="PT Sans"/>
              <a:ea typeface="PT Sans"/>
            </a:endParaRPr>
          </a:p>
          <a:p>
            <a:pPr marL="1911034" lvl="5" indent="-318506">
              <a:lnSpc>
                <a:spcPts val="3160"/>
              </a:lnSpc>
            </a:pPr>
            <a:r>
              <a:rPr lang="en-US" sz="2926" spc="-4" dirty="0">
                <a:solidFill>
                  <a:srgbClr val="000000"/>
                </a:solidFill>
                <a:latin typeface="PT Sans Bold" panose="020B0703020203020204" charset="0"/>
              </a:rPr>
              <a:t>Does not Include: Professional Services as defined by Gov’t Code Section 2254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346755" y="365904"/>
            <a:ext cx="17589251" cy="9570647"/>
            <a:chOff x="0" y="0"/>
            <a:chExt cx="23452334" cy="12760863"/>
          </a:xfrm>
          <a:solidFill>
            <a:schemeClr val="accent1">
              <a:lumMod val="20000"/>
              <a:lumOff val="80000"/>
            </a:schemeClr>
          </a:solidFill>
        </p:grpSpPr>
        <p:sp>
          <p:nvSpPr>
            <p:cNvPr id="3" name="Freeform 3"/>
            <p:cNvSpPr/>
            <p:nvPr/>
          </p:nvSpPr>
          <p:spPr>
            <a:xfrm>
              <a:off x="0" y="0"/>
              <a:ext cx="23452328" cy="12760833"/>
            </a:xfrm>
            <a:custGeom>
              <a:avLst/>
              <a:gdLst/>
              <a:ahLst/>
              <a:cxnLst/>
              <a:rect l="l" t="t" r="r" b="b"/>
              <a:pathLst>
                <a:path w="23452328" h="12760833">
                  <a:moveTo>
                    <a:pt x="0" y="0"/>
                  </a:moveTo>
                  <a:lnTo>
                    <a:pt x="23452328" y="0"/>
                  </a:lnTo>
                  <a:lnTo>
                    <a:pt x="23452328" y="12760833"/>
                  </a:lnTo>
                  <a:lnTo>
                    <a:pt x="0" y="12760833"/>
                  </a:lnTo>
                  <a:close/>
                </a:path>
              </a:pathLst>
            </a:custGeom>
            <a:grpFill/>
          </p:spPr>
          <p:txBody>
            <a:bodyPr/>
            <a:lstStyle/>
            <a:p>
              <a:endParaRPr lang="en-US"/>
            </a:p>
          </p:txBody>
        </p:sp>
      </p:grpSp>
      <p:sp>
        <p:nvSpPr>
          <p:cNvPr id="7" name="TextBox 7"/>
          <p:cNvSpPr txBox="1"/>
          <p:nvPr/>
        </p:nvSpPr>
        <p:spPr>
          <a:xfrm>
            <a:off x="1806163" y="1036677"/>
            <a:ext cx="14632330" cy="2125069"/>
          </a:xfrm>
          <a:prstGeom prst="rect">
            <a:avLst/>
          </a:prstGeom>
        </p:spPr>
        <p:txBody>
          <a:bodyPr lIns="0" tIns="0" rIns="0" bIns="0" rtlCol="0" anchor="t">
            <a:spAutoFit/>
          </a:bodyPr>
          <a:lstStyle/>
          <a:p>
            <a:pPr algn="ctr">
              <a:lnSpc>
                <a:spcPts val="7129"/>
              </a:lnSpc>
            </a:pPr>
            <a:r>
              <a:rPr lang="en-US" sz="6600" spc="-9" dirty="0">
                <a:solidFill>
                  <a:srgbClr val="000000"/>
                </a:solidFill>
                <a:latin typeface="PT Sans Bold"/>
              </a:rPr>
              <a:t>Texas Local Government Code 262 </a:t>
            </a:r>
          </a:p>
          <a:p>
            <a:pPr algn="ctr">
              <a:lnSpc>
                <a:spcPts val="4861"/>
              </a:lnSpc>
            </a:pPr>
            <a:r>
              <a:rPr lang="en-US" sz="5500" spc="-6" dirty="0">
                <a:solidFill>
                  <a:srgbClr val="000000"/>
                </a:solidFill>
                <a:latin typeface="PT Sans Bold"/>
              </a:rPr>
              <a:t>SUBCHAPTER C:  Competitive Bidding in General </a:t>
            </a:r>
            <a:r>
              <a:rPr lang="en-US" sz="3500" spc="-6" dirty="0">
                <a:solidFill>
                  <a:srgbClr val="000000"/>
                </a:solidFill>
                <a:latin typeface="PT Sans"/>
              </a:rPr>
              <a:t>(cont’d)            </a:t>
            </a:r>
          </a:p>
        </p:txBody>
      </p:sp>
      <p:sp>
        <p:nvSpPr>
          <p:cNvPr id="8" name="TextBox 8"/>
          <p:cNvSpPr txBox="1"/>
          <p:nvPr/>
        </p:nvSpPr>
        <p:spPr>
          <a:xfrm>
            <a:off x="1806163" y="3313383"/>
            <a:ext cx="14977263" cy="4937249"/>
          </a:xfrm>
          <a:prstGeom prst="rect">
            <a:avLst/>
          </a:prstGeom>
        </p:spPr>
        <p:txBody>
          <a:bodyPr lIns="0" tIns="0" rIns="0" bIns="0" rtlCol="0" anchor="t">
            <a:spAutoFit/>
          </a:bodyPr>
          <a:lstStyle/>
          <a:p>
            <a:pPr algn="l">
              <a:lnSpc>
                <a:spcPts val="5696"/>
              </a:lnSpc>
            </a:pPr>
            <a:r>
              <a:rPr lang="en-US" sz="5274" spc="-7" dirty="0">
                <a:solidFill>
                  <a:srgbClr val="000000"/>
                </a:solidFill>
                <a:latin typeface="PT Sans Bold"/>
              </a:rPr>
              <a:t>Notice Procedures					            </a:t>
            </a:r>
            <a:r>
              <a:rPr lang="en-US" sz="5274" spc="-7" dirty="0">
                <a:solidFill>
                  <a:srgbClr val="C00000"/>
                </a:solidFill>
                <a:latin typeface="PT Sans"/>
                <a:ea typeface="PT Sans"/>
              </a:rPr>
              <a:t>*§262.025</a:t>
            </a:r>
            <a:endParaRPr lang="en-US" sz="3331" spc="-4" dirty="0">
              <a:solidFill>
                <a:srgbClr val="000000"/>
              </a:solidFill>
              <a:latin typeface="PT Sans"/>
            </a:endParaRPr>
          </a:p>
          <a:p>
            <a:pPr marL="699424" lvl="1" indent="-514350" algn="l">
              <a:buFont typeface="Arial" panose="020B0604020202020204" pitchFamily="34" charset="0"/>
              <a:buChar char="•"/>
            </a:pPr>
            <a:r>
              <a:rPr lang="en-US" sz="3500" spc="-4" dirty="0">
                <a:solidFill>
                  <a:srgbClr val="000000"/>
                </a:solidFill>
                <a:latin typeface="PT Sans"/>
              </a:rPr>
              <a:t>Bids and Proposals greater than $50K </a:t>
            </a:r>
            <a:r>
              <a:rPr lang="en-US" sz="3500" u="sng" spc="-4" dirty="0">
                <a:solidFill>
                  <a:srgbClr val="000000"/>
                </a:solidFill>
                <a:latin typeface="PT Sans"/>
              </a:rPr>
              <a:t>must</a:t>
            </a:r>
            <a:r>
              <a:rPr lang="en-US" sz="3500" spc="-4" dirty="0">
                <a:solidFill>
                  <a:srgbClr val="000000"/>
                </a:solidFill>
                <a:latin typeface="PT Sans"/>
              </a:rPr>
              <a:t> be advertised</a:t>
            </a:r>
          </a:p>
          <a:p>
            <a:pPr marL="699424" lvl="1" indent="-514350" algn="l">
              <a:buFont typeface="Arial" panose="020B0604020202020204" pitchFamily="34" charset="0"/>
              <a:buChar char="•"/>
            </a:pPr>
            <a:r>
              <a:rPr lang="en-US" sz="3500" spc="-4" dirty="0">
                <a:solidFill>
                  <a:srgbClr val="000000"/>
                </a:solidFill>
                <a:latin typeface="PT Sans"/>
              </a:rPr>
              <a:t>Must be in a newspaper of general circulation</a:t>
            </a:r>
          </a:p>
          <a:p>
            <a:pPr marL="699424" lvl="1" indent="-514350" algn="l">
              <a:buFont typeface="Arial" panose="020B0604020202020204" pitchFamily="34" charset="0"/>
              <a:buChar char="•"/>
            </a:pPr>
            <a:r>
              <a:rPr lang="en-US" sz="3500" spc="-4" dirty="0">
                <a:solidFill>
                  <a:srgbClr val="000000"/>
                </a:solidFill>
                <a:latin typeface="PT Sans"/>
              </a:rPr>
              <a:t>Advertised no less than 14 days between first advertisement and opening</a:t>
            </a:r>
          </a:p>
          <a:p>
            <a:pPr marL="699424" lvl="1" indent="-514350" algn="l">
              <a:buFont typeface="Arial" panose="020B0604020202020204" pitchFamily="34" charset="0"/>
              <a:buChar char="•"/>
            </a:pPr>
            <a:r>
              <a:rPr lang="en-US" sz="3500" spc="-4" dirty="0">
                <a:solidFill>
                  <a:srgbClr val="000000"/>
                </a:solidFill>
                <a:latin typeface="PT Sans"/>
              </a:rPr>
              <a:t>If no newspaper of general circulation is available, </a:t>
            </a:r>
            <a:r>
              <a:rPr lang="en-US" sz="3500" spc="-4" dirty="0">
                <a:solidFill>
                  <a:srgbClr val="000000"/>
                </a:solidFill>
                <a:latin typeface="PT Sans Italics"/>
              </a:rPr>
              <a:t>must post in courthouse </a:t>
            </a:r>
            <a:r>
              <a:rPr lang="en-US" sz="3500" spc="-4" dirty="0">
                <a:solidFill>
                  <a:srgbClr val="000000"/>
                </a:solidFill>
                <a:latin typeface="PT Sans"/>
              </a:rPr>
              <a:t>for the same advertisement time</a:t>
            </a:r>
            <a:r>
              <a:rPr lang="en-US" sz="3500" spc="-4" dirty="0">
                <a:solidFill>
                  <a:srgbClr val="000000"/>
                </a:solidFill>
                <a:latin typeface="PT Sans Bold Italics"/>
              </a:rPr>
              <a:t>	</a:t>
            </a:r>
          </a:p>
          <a:p>
            <a:pPr marL="699424" lvl="1" indent="-514350" algn="l">
              <a:buFont typeface="Arial" panose="020B0604020202020204" pitchFamily="34" charset="0"/>
              <a:buChar char="•"/>
            </a:pPr>
            <a:r>
              <a:rPr lang="en-US" sz="3500" spc="-4" dirty="0">
                <a:solidFill>
                  <a:srgbClr val="000000"/>
                </a:solidFill>
                <a:latin typeface="PT Sans Bold Italics"/>
              </a:rPr>
              <a:t>Bids may not be opened earlier than the advertised date.	</a:t>
            </a:r>
            <a:r>
              <a:rPr lang="en-US" sz="3331" spc="-4" dirty="0">
                <a:solidFill>
                  <a:srgbClr val="000000"/>
                </a:solidFill>
                <a:latin typeface="PT Sans Bold Italics"/>
              </a:rPr>
              <a:t>		</a:t>
            </a:r>
          </a:p>
          <a:p>
            <a:pPr marL="370148" lvl="1" indent="-185074" algn="l">
              <a:lnSpc>
                <a:spcPts val="3997"/>
              </a:lnSpc>
            </a:pPr>
            <a:endParaRPr lang="en-US" sz="3331" spc="-4" dirty="0">
              <a:solidFill>
                <a:srgbClr val="000000"/>
              </a:solidFill>
              <a:latin typeface="PT Sans Bold Italics"/>
            </a:endParaRPr>
          </a:p>
          <a:p>
            <a:pPr marL="370148" lvl="1" indent="-185074" algn="l">
              <a:lnSpc>
                <a:spcPts val="3597"/>
              </a:lnSpc>
            </a:pPr>
            <a:r>
              <a:rPr lang="en-US" sz="3331" b="1" spc="-4" dirty="0">
                <a:latin typeface="PT Sans Bold"/>
              </a:rPr>
              <a:t>Note:</a:t>
            </a:r>
            <a:r>
              <a:rPr lang="en-US" sz="3331" spc="-4" dirty="0">
                <a:solidFill>
                  <a:srgbClr val="000000"/>
                </a:solidFill>
                <a:latin typeface="PT Sans Bold"/>
              </a:rPr>
              <a:t> </a:t>
            </a:r>
            <a:r>
              <a:rPr lang="en-US" sz="3331" spc="-4" dirty="0">
                <a:solidFill>
                  <a:srgbClr val="000000"/>
                </a:solidFill>
                <a:latin typeface="PT Sans"/>
              </a:rPr>
              <a:t>Although commonly done, advertising on web pages is not required.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345526" y="244104"/>
            <a:ext cx="17589251" cy="9570647"/>
            <a:chOff x="0" y="0"/>
            <a:chExt cx="23452334" cy="12760863"/>
          </a:xfrm>
          <a:solidFill>
            <a:schemeClr val="accent1">
              <a:lumMod val="20000"/>
              <a:lumOff val="80000"/>
            </a:schemeClr>
          </a:solidFill>
        </p:grpSpPr>
        <p:sp>
          <p:nvSpPr>
            <p:cNvPr id="3" name="Freeform 3"/>
            <p:cNvSpPr/>
            <p:nvPr/>
          </p:nvSpPr>
          <p:spPr>
            <a:xfrm>
              <a:off x="0" y="0"/>
              <a:ext cx="23452328" cy="12760833"/>
            </a:xfrm>
            <a:custGeom>
              <a:avLst/>
              <a:gdLst/>
              <a:ahLst/>
              <a:cxnLst/>
              <a:rect l="l" t="t" r="r" b="b"/>
              <a:pathLst>
                <a:path w="23452328" h="12760833">
                  <a:moveTo>
                    <a:pt x="0" y="0"/>
                  </a:moveTo>
                  <a:lnTo>
                    <a:pt x="23452328" y="0"/>
                  </a:lnTo>
                  <a:lnTo>
                    <a:pt x="23452328" y="12760833"/>
                  </a:lnTo>
                  <a:lnTo>
                    <a:pt x="0" y="12760833"/>
                  </a:lnTo>
                  <a:close/>
                </a:path>
              </a:pathLst>
            </a:custGeom>
            <a:grpFill/>
          </p:spPr>
          <p:txBody>
            <a:bodyPr/>
            <a:lstStyle/>
            <a:p>
              <a:endParaRPr lang="en-US"/>
            </a:p>
          </p:txBody>
        </p:sp>
      </p:grpSp>
      <p:sp>
        <p:nvSpPr>
          <p:cNvPr id="7" name="TextBox 7"/>
          <p:cNvSpPr txBox="1"/>
          <p:nvPr/>
        </p:nvSpPr>
        <p:spPr>
          <a:xfrm>
            <a:off x="1676400" y="445427"/>
            <a:ext cx="14632330" cy="4011676"/>
          </a:xfrm>
          <a:prstGeom prst="rect">
            <a:avLst/>
          </a:prstGeom>
        </p:spPr>
        <p:txBody>
          <a:bodyPr lIns="0" tIns="0" rIns="0" bIns="0" rtlCol="0" anchor="t">
            <a:spAutoFit/>
          </a:bodyPr>
          <a:lstStyle/>
          <a:p>
            <a:pPr algn="ctr">
              <a:lnSpc>
                <a:spcPts val="7129"/>
              </a:lnSpc>
            </a:pPr>
            <a:r>
              <a:rPr lang="en-US" sz="6600" spc="-9" dirty="0">
                <a:solidFill>
                  <a:srgbClr val="000000"/>
                </a:solidFill>
                <a:latin typeface="PT Sans Bold"/>
              </a:rPr>
              <a:t>Competitive Bid – Gold Standard</a:t>
            </a:r>
          </a:p>
          <a:p>
            <a:pPr algn="ctr">
              <a:lnSpc>
                <a:spcPts val="7129"/>
              </a:lnSpc>
            </a:pPr>
            <a:r>
              <a:rPr lang="en-US" sz="6600" spc="-9" dirty="0">
                <a:solidFill>
                  <a:srgbClr val="000000"/>
                </a:solidFill>
                <a:latin typeface="PT Sans Bold"/>
              </a:rPr>
              <a:t>Texas Local Government Code 262</a:t>
            </a:r>
          </a:p>
          <a:p>
            <a:pPr algn="ctr">
              <a:lnSpc>
                <a:spcPts val="7129"/>
              </a:lnSpc>
            </a:pPr>
            <a:endParaRPr lang="en-US" sz="6601" spc="-9" dirty="0">
              <a:solidFill>
                <a:srgbClr val="000000"/>
              </a:solidFill>
              <a:latin typeface="PT Sans Bold"/>
            </a:endParaRPr>
          </a:p>
          <a:p>
            <a:pPr algn="ctr">
              <a:lnSpc>
                <a:spcPts val="4861"/>
              </a:lnSpc>
            </a:pPr>
            <a:r>
              <a:rPr lang="en-US" sz="5500" spc="-6" dirty="0">
                <a:solidFill>
                  <a:srgbClr val="000000"/>
                </a:solidFill>
                <a:latin typeface="PT Sans Bold"/>
              </a:rPr>
              <a:t>SUBCHAPTER C:  Competitive Bidding in General </a:t>
            </a:r>
            <a:r>
              <a:rPr lang="en-US" sz="5500" spc="-6" dirty="0">
                <a:solidFill>
                  <a:srgbClr val="000000"/>
                </a:solidFill>
                <a:latin typeface="PT Sans"/>
              </a:rPr>
              <a:t>(cont’d)            </a:t>
            </a:r>
          </a:p>
        </p:txBody>
      </p:sp>
      <p:sp>
        <p:nvSpPr>
          <p:cNvPr id="8" name="TextBox 8"/>
          <p:cNvSpPr txBox="1"/>
          <p:nvPr/>
        </p:nvSpPr>
        <p:spPr>
          <a:xfrm>
            <a:off x="1639957" y="4419805"/>
            <a:ext cx="14805437" cy="4411464"/>
          </a:xfrm>
          <a:prstGeom prst="rect">
            <a:avLst/>
          </a:prstGeom>
        </p:spPr>
        <p:txBody>
          <a:bodyPr wrap="square" lIns="0" tIns="0" rIns="0" bIns="0" rtlCol="0" anchor="t">
            <a:spAutoFit/>
          </a:bodyPr>
          <a:lstStyle/>
          <a:p>
            <a:pPr>
              <a:lnSpc>
                <a:spcPts val="5672"/>
              </a:lnSpc>
            </a:pPr>
            <a:r>
              <a:rPr lang="en-US" sz="4000" spc="-7" dirty="0">
                <a:solidFill>
                  <a:srgbClr val="000000"/>
                </a:solidFill>
                <a:latin typeface="PT Sans Bold"/>
              </a:rPr>
              <a:t>Required Processes to spend &gt;$50K</a:t>
            </a:r>
          </a:p>
          <a:p>
            <a:pPr>
              <a:lnSpc>
                <a:spcPts val="4051"/>
              </a:lnSpc>
            </a:pPr>
            <a:endParaRPr lang="en-US" sz="4000" spc="-7" dirty="0">
              <a:solidFill>
                <a:srgbClr val="000000"/>
              </a:solidFill>
              <a:latin typeface="PT Sans Bold"/>
            </a:endParaRPr>
          </a:p>
          <a:p>
            <a:pPr marL="408183" lvl="1" indent="-204091">
              <a:lnSpc>
                <a:spcPts val="4051"/>
              </a:lnSpc>
              <a:buFont typeface="Arial"/>
              <a:buChar char="•"/>
            </a:pPr>
            <a:r>
              <a:rPr lang="en-US" sz="3751" spc="-5" dirty="0">
                <a:solidFill>
                  <a:srgbClr val="C00000"/>
                </a:solidFill>
                <a:latin typeface="PT Sans Bold"/>
              </a:rPr>
              <a:t>BID</a:t>
            </a:r>
            <a:r>
              <a:rPr lang="en-US" sz="3751" spc="-5" dirty="0">
                <a:solidFill>
                  <a:srgbClr val="000000"/>
                </a:solidFill>
                <a:latin typeface="PT Sans Bold"/>
              </a:rPr>
              <a:t> = </a:t>
            </a:r>
            <a:r>
              <a:rPr lang="en-US" sz="3751" spc="-5" dirty="0">
                <a:solidFill>
                  <a:srgbClr val="000000"/>
                </a:solidFill>
                <a:latin typeface="PT Sans "/>
              </a:rPr>
              <a:t>defined/known characteristics; easily definable and price is main factor.       </a:t>
            </a:r>
            <a:r>
              <a:rPr lang="en-US" sz="3751" spc="-5" dirty="0">
                <a:solidFill>
                  <a:srgbClr val="000000"/>
                </a:solidFill>
                <a:latin typeface="PT Sans Bold"/>
              </a:rPr>
              <a:t>	</a:t>
            </a:r>
            <a:r>
              <a:rPr lang="en-US" sz="3751" spc="-5" dirty="0">
                <a:solidFill>
                  <a:srgbClr val="C00000"/>
                </a:solidFill>
                <a:latin typeface="PT Sans Bold"/>
              </a:rPr>
              <a:t>Also known as</a:t>
            </a:r>
            <a:r>
              <a:rPr lang="en-US" sz="3751" spc="-5" dirty="0">
                <a:solidFill>
                  <a:srgbClr val="000000"/>
                </a:solidFill>
                <a:latin typeface="PT Sans Bold"/>
              </a:rPr>
              <a:t>:</a:t>
            </a:r>
            <a:r>
              <a:rPr lang="en-US" sz="3751" spc="-5" dirty="0">
                <a:solidFill>
                  <a:srgbClr val="C00000"/>
                </a:solidFill>
                <a:latin typeface="PT Sans Bold"/>
              </a:rPr>
              <a:t> </a:t>
            </a:r>
            <a:r>
              <a:rPr lang="en-US" sz="3751" spc="-5" dirty="0">
                <a:solidFill>
                  <a:srgbClr val="000000"/>
                </a:solidFill>
                <a:latin typeface="PT Sans Bold"/>
              </a:rPr>
              <a:t>Sealed Bid, SB, ITB, IFB</a:t>
            </a:r>
          </a:p>
          <a:p>
            <a:pPr marL="408183" lvl="1" indent="-204091">
              <a:lnSpc>
                <a:spcPts val="4051"/>
              </a:lnSpc>
            </a:pPr>
            <a:endParaRPr lang="en-US" sz="3751" spc="-5" dirty="0">
              <a:solidFill>
                <a:srgbClr val="000000"/>
              </a:solidFill>
              <a:latin typeface="PT Sans Bold"/>
            </a:endParaRPr>
          </a:p>
          <a:p>
            <a:pPr marL="408183" lvl="1" indent="-204091">
              <a:lnSpc>
                <a:spcPts val="4051"/>
              </a:lnSpc>
              <a:buFont typeface="Arial"/>
              <a:buChar char="•"/>
            </a:pPr>
            <a:r>
              <a:rPr lang="en-US" sz="3751" b="1" spc="-5" dirty="0">
                <a:solidFill>
                  <a:srgbClr val="C00000"/>
                </a:solidFill>
                <a:latin typeface="PT Sans "/>
              </a:rPr>
              <a:t>PROPOSAL</a:t>
            </a:r>
            <a:r>
              <a:rPr lang="en-US" sz="3751" spc="-5" dirty="0">
                <a:solidFill>
                  <a:srgbClr val="000000"/>
                </a:solidFill>
                <a:latin typeface="PT Sans "/>
              </a:rPr>
              <a:t> = unknown or harder-to-define characteristics; Price is only one consideration and not necessarily the most important.                         			</a:t>
            </a:r>
            <a:r>
              <a:rPr lang="en-US" sz="3751" b="1" spc="-5" dirty="0">
                <a:solidFill>
                  <a:srgbClr val="C00000"/>
                </a:solidFill>
                <a:latin typeface="PT Sans "/>
              </a:rPr>
              <a:t>Also known as</a:t>
            </a:r>
            <a:r>
              <a:rPr lang="en-US" sz="3751" b="1" spc="-5" dirty="0">
                <a:solidFill>
                  <a:srgbClr val="000000"/>
                </a:solidFill>
                <a:latin typeface="PT Sans "/>
              </a:rPr>
              <a:t>:</a:t>
            </a:r>
            <a:r>
              <a:rPr lang="en-US" sz="3751" b="1" spc="-5" dirty="0">
                <a:solidFill>
                  <a:srgbClr val="C00000"/>
                </a:solidFill>
                <a:latin typeface="PT Sans "/>
              </a:rPr>
              <a:t> </a:t>
            </a:r>
            <a:r>
              <a:rPr lang="en-US" sz="3751" b="1" spc="-5" dirty="0">
                <a:solidFill>
                  <a:srgbClr val="000000"/>
                </a:solidFill>
                <a:latin typeface="PT Sans "/>
              </a:rPr>
              <a:t>Request for Proposal, RFP</a:t>
            </a:r>
          </a:p>
        </p:txBody>
      </p:sp>
      <p:sp>
        <p:nvSpPr>
          <p:cNvPr id="9" name="TextBox 9"/>
          <p:cNvSpPr txBox="1"/>
          <p:nvPr/>
        </p:nvSpPr>
        <p:spPr>
          <a:xfrm>
            <a:off x="14087559" y="9385111"/>
            <a:ext cx="2376779" cy="456462"/>
          </a:xfrm>
          <a:prstGeom prst="rect">
            <a:avLst/>
          </a:prstGeom>
        </p:spPr>
        <p:txBody>
          <a:bodyPr lIns="0" tIns="0" rIns="0" bIns="0" rtlCol="0" anchor="t">
            <a:spAutoFit/>
          </a:bodyPr>
          <a:lstStyle/>
          <a:p>
            <a:pPr algn="r">
              <a:lnSpc>
                <a:spcPts val="2159"/>
              </a:lnSpc>
            </a:pPr>
            <a:r>
              <a:rPr lang="en-US" sz="1799" spc="-2">
                <a:solidFill>
                  <a:srgbClr val="A6B727"/>
                </a:solidFill>
                <a:latin typeface="PT Sans"/>
              </a:rPr>
              <a:t>17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346755" y="365904"/>
            <a:ext cx="17589251" cy="9570647"/>
            <a:chOff x="0" y="0"/>
            <a:chExt cx="23452334" cy="12760863"/>
          </a:xfrm>
          <a:solidFill>
            <a:schemeClr val="accent1">
              <a:lumMod val="20000"/>
              <a:lumOff val="80000"/>
            </a:schemeClr>
          </a:solidFill>
        </p:grpSpPr>
        <p:sp>
          <p:nvSpPr>
            <p:cNvPr id="3" name="Freeform 3"/>
            <p:cNvSpPr/>
            <p:nvPr/>
          </p:nvSpPr>
          <p:spPr>
            <a:xfrm>
              <a:off x="0" y="0"/>
              <a:ext cx="23452328" cy="12760833"/>
            </a:xfrm>
            <a:custGeom>
              <a:avLst/>
              <a:gdLst/>
              <a:ahLst/>
              <a:cxnLst/>
              <a:rect l="l" t="t" r="r" b="b"/>
              <a:pathLst>
                <a:path w="23452328" h="12760833">
                  <a:moveTo>
                    <a:pt x="0" y="0"/>
                  </a:moveTo>
                  <a:lnTo>
                    <a:pt x="23452328" y="0"/>
                  </a:lnTo>
                  <a:lnTo>
                    <a:pt x="23452328" y="12760833"/>
                  </a:lnTo>
                  <a:lnTo>
                    <a:pt x="0" y="12760833"/>
                  </a:lnTo>
                  <a:close/>
                </a:path>
              </a:pathLst>
            </a:custGeom>
            <a:grpFill/>
          </p:spPr>
          <p:txBody>
            <a:bodyPr/>
            <a:lstStyle/>
            <a:p>
              <a:endParaRPr lang="en-US"/>
            </a:p>
          </p:txBody>
        </p:sp>
      </p:grpSp>
      <p:sp>
        <p:nvSpPr>
          <p:cNvPr id="7" name="TextBox 7"/>
          <p:cNvSpPr txBox="1"/>
          <p:nvPr/>
        </p:nvSpPr>
        <p:spPr>
          <a:xfrm>
            <a:off x="1806163" y="1036677"/>
            <a:ext cx="14632330" cy="2125069"/>
          </a:xfrm>
          <a:prstGeom prst="rect">
            <a:avLst/>
          </a:prstGeom>
        </p:spPr>
        <p:txBody>
          <a:bodyPr lIns="0" tIns="0" rIns="0" bIns="0" rtlCol="0" anchor="t">
            <a:spAutoFit/>
          </a:bodyPr>
          <a:lstStyle/>
          <a:p>
            <a:pPr algn="ctr">
              <a:lnSpc>
                <a:spcPts val="7129"/>
              </a:lnSpc>
            </a:pPr>
            <a:r>
              <a:rPr lang="en-US" sz="6600" spc="-9" dirty="0">
                <a:solidFill>
                  <a:srgbClr val="000000"/>
                </a:solidFill>
                <a:latin typeface="PT Sans Bold" panose="020B0703020203020204" charset="0"/>
              </a:rPr>
              <a:t>Texas Local Government Code 262 </a:t>
            </a:r>
          </a:p>
          <a:p>
            <a:pPr algn="ctr">
              <a:lnSpc>
                <a:spcPts val="4861"/>
              </a:lnSpc>
            </a:pPr>
            <a:r>
              <a:rPr lang="en-US" sz="5500" spc="-6" dirty="0">
                <a:solidFill>
                  <a:srgbClr val="000000"/>
                </a:solidFill>
                <a:latin typeface="PT Sans "/>
              </a:rPr>
              <a:t>SUBCHAPTER C:  Competitive Bidding in General </a:t>
            </a:r>
            <a:r>
              <a:rPr lang="en-US" sz="3500" spc="-6" dirty="0">
                <a:solidFill>
                  <a:srgbClr val="000000"/>
                </a:solidFill>
                <a:latin typeface="PT Sans "/>
              </a:rPr>
              <a:t>(cont’d)            </a:t>
            </a:r>
          </a:p>
        </p:txBody>
      </p:sp>
      <p:sp>
        <p:nvSpPr>
          <p:cNvPr id="8" name="TextBox 8"/>
          <p:cNvSpPr txBox="1"/>
          <p:nvPr/>
        </p:nvSpPr>
        <p:spPr>
          <a:xfrm>
            <a:off x="1806163" y="3361008"/>
            <a:ext cx="15735548" cy="4750403"/>
          </a:xfrm>
          <a:prstGeom prst="rect">
            <a:avLst/>
          </a:prstGeom>
        </p:spPr>
        <p:txBody>
          <a:bodyPr lIns="0" tIns="0" rIns="0" bIns="0" rtlCol="0" anchor="t">
            <a:spAutoFit/>
          </a:bodyPr>
          <a:lstStyle/>
          <a:p>
            <a:pPr algn="l">
              <a:lnSpc>
                <a:spcPts val="5104"/>
              </a:lnSpc>
            </a:pPr>
            <a:r>
              <a:rPr lang="en-US" sz="5500" u="sng" spc="-7" dirty="0">
                <a:solidFill>
                  <a:srgbClr val="000000"/>
                </a:solidFill>
                <a:latin typeface="PT Sans Bold"/>
              </a:rPr>
              <a:t>Discretionary</a:t>
            </a:r>
            <a:r>
              <a:rPr lang="en-US" sz="5500" spc="-7" dirty="0">
                <a:solidFill>
                  <a:srgbClr val="000000"/>
                </a:solidFill>
                <a:latin typeface="PT Sans Bold"/>
              </a:rPr>
              <a:t> Exemptions to Required Processes               </a:t>
            </a:r>
          </a:p>
          <a:p>
            <a:pPr algn="l">
              <a:lnSpc>
                <a:spcPts val="2917"/>
              </a:lnSpc>
            </a:pPr>
            <a:endParaRPr lang="en-US" sz="5252" spc="-7" dirty="0">
              <a:solidFill>
                <a:srgbClr val="000000"/>
              </a:solidFill>
              <a:latin typeface="PT Sans Bold"/>
            </a:endParaRPr>
          </a:p>
          <a:p>
            <a:pPr marL="340264" lvl="1" indent="-170132" algn="l">
              <a:lnSpc>
                <a:spcPts val="2917"/>
              </a:lnSpc>
              <a:buFont typeface="Arial"/>
              <a:buChar char="•"/>
            </a:pPr>
            <a:r>
              <a:rPr lang="en-US" sz="3600" spc="-4" dirty="0">
                <a:solidFill>
                  <a:srgbClr val="C00000"/>
                </a:solidFill>
                <a:latin typeface="PT Sans Bold"/>
              </a:rPr>
              <a:t>Emergency						               		 </a:t>
            </a:r>
            <a:r>
              <a:rPr lang="en-US" sz="3600" spc="-4" dirty="0">
                <a:solidFill>
                  <a:srgbClr val="C00000"/>
                </a:solidFill>
                <a:latin typeface="PT Sans"/>
              </a:rPr>
              <a:t>*262.024(1) – (3)                                     </a:t>
            </a:r>
            <a:r>
              <a:rPr lang="en-US" sz="3600" spc="-4" dirty="0">
                <a:solidFill>
                  <a:srgbClr val="000000"/>
                </a:solidFill>
                <a:latin typeface="PT Sans"/>
              </a:rPr>
              <a:t>Public Calamity, Public Safety, Unforeseen Damage                                                                                           *Determination of public safety is at court discretion</a:t>
            </a:r>
          </a:p>
          <a:p>
            <a:pPr marL="340264" lvl="1" indent="-170132" algn="l">
              <a:lnSpc>
                <a:spcPts val="2917"/>
              </a:lnSpc>
              <a:buFont typeface="Arial"/>
              <a:buChar char="•"/>
            </a:pPr>
            <a:endParaRPr lang="en-US" sz="3600" spc="-4" dirty="0">
              <a:solidFill>
                <a:srgbClr val="000000"/>
              </a:solidFill>
              <a:latin typeface="PT Sans"/>
            </a:endParaRPr>
          </a:p>
          <a:p>
            <a:pPr marL="340264" lvl="1" indent="-170132" algn="l">
              <a:lnSpc>
                <a:spcPts val="2917"/>
              </a:lnSpc>
              <a:buFont typeface="Arial"/>
              <a:buChar char="•"/>
            </a:pPr>
            <a:r>
              <a:rPr lang="en-US" sz="3600" spc="-4" dirty="0">
                <a:solidFill>
                  <a:srgbClr val="C00000"/>
                </a:solidFill>
                <a:latin typeface="PT Sans Bold"/>
              </a:rPr>
              <a:t>Professional Service					                </a:t>
            </a:r>
            <a:r>
              <a:rPr lang="en-US" sz="3600" spc="-4" dirty="0">
                <a:solidFill>
                  <a:srgbClr val="C00000"/>
                </a:solidFill>
                <a:latin typeface="PT Sans"/>
              </a:rPr>
              <a:t>*262.024(4)                                                     </a:t>
            </a:r>
            <a:r>
              <a:rPr lang="en-US" sz="3600" spc="-4" dirty="0">
                <a:solidFill>
                  <a:srgbClr val="000000"/>
                </a:solidFill>
                <a:latin typeface="PT Sans"/>
              </a:rPr>
              <a:t>Defined under common law; discretion of commissioners court                                                                                                                                                                      Does NOT apply to those professional services listed in 2254                                                                                                                                                               </a:t>
            </a:r>
          </a:p>
          <a:p>
            <a:pPr marL="340264" lvl="1" indent="-170132" algn="l">
              <a:lnSpc>
                <a:spcPts val="2917"/>
              </a:lnSpc>
            </a:pPr>
            <a:endParaRPr lang="en-US" sz="3600" spc="-4" dirty="0">
              <a:solidFill>
                <a:srgbClr val="000000"/>
              </a:solidFill>
              <a:latin typeface="PT Sans"/>
            </a:endParaRPr>
          </a:p>
          <a:p>
            <a:pPr marL="170132" lvl="1">
              <a:lnSpc>
                <a:spcPts val="2917"/>
              </a:lnSpc>
            </a:pPr>
            <a:r>
              <a:rPr lang="en-US" sz="3600" b="1" spc="-6" dirty="0">
                <a:solidFill>
                  <a:srgbClr val="C00000"/>
                </a:solidFill>
                <a:latin typeface="PT Sans "/>
              </a:rPr>
              <a:t>Sole/Single Source					      		 *262.024(7</a:t>
            </a:r>
            <a:r>
              <a:rPr lang="en-US" sz="3600" b="1" spc="-6" dirty="0">
                <a:solidFill>
                  <a:srgbClr val="C00000"/>
                </a:solidFill>
                <a:latin typeface="PT Sans"/>
              </a:rPr>
              <a:t>) </a:t>
            </a:r>
          </a:p>
          <a:p>
            <a:pPr marL="340264" lvl="1" indent="-170132" algn="l">
              <a:lnSpc>
                <a:spcPts val="2917"/>
              </a:lnSpc>
            </a:pPr>
            <a:endParaRPr lang="en-US" sz="3001" spc="-4" dirty="0">
              <a:solidFill>
                <a:srgbClr val="000000"/>
              </a:solidFill>
              <a:latin typeface="PT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a:extLst>
            <a:ext uri="{FF2B5EF4-FFF2-40B4-BE49-F238E27FC236}">
              <a16:creationId xmlns:a16="http://schemas.microsoft.com/office/drawing/2014/main" id="{4E8B4FF6-471F-5FE4-D09D-D7E252512C1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F6FCD8A-0440-D576-AA63-E94BA5279F46}"/>
              </a:ext>
            </a:extLst>
          </p:cNvPr>
          <p:cNvGrpSpPr>
            <a:grpSpLocks/>
          </p:cNvGrpSpPr>
          <p:nvPr/>
        </p:nvGrpSpPr>
        <p:grpSpPr>
          <a:xfrm>
            <a:off x="457200" y="358176"/>
            <a:ext cx="17589251" cy="9315573"/>
            <a:chOff x="0" y="0"/>
            <a:chExt cx="23452334" cy="12760863"/>
          </a:xfrm>
          <a:solidFill>
            <a:schemeClr val="accent1">
              <a:lumMod val="20000"/>
              <a:lumOff val="80000"/>
            </a:schemeClr>
          </a:solidFill>
        </p:grpSpPr>
        <p:sp>
          <p:nvSpPr>
            <p:cNvPr id="3" name="Freeform 3">
              <a:extLst>
                <a:ext uri="{FF2B5EF4-FFF2-40B4-BE49-F238E27FC236}">
                  <a16:creationId xmlns:a16="http://schemas.microsoft.com/office/drawing/2014/main" id="{B585C933-F46E-9C6D-ABCE-3ADD84C23CEF}"/>
                </a:ext>
              </a:extLst>
            </p:cNvPr>
            <p:cNvSpPr>
              <a:spLocks/>
            </p:cNvSpPr>
            <p:nvPr/>
          </p:nvSpPr>
          <p:spPr>
            <a:xfrm>
              <a:off x="0" y="0"/>
              <a:ext cx="23452328" cy="12760833"/>
            </a:xfrm>
            <a:custGeom>
              <a:avLst/>
              <a:gdLst/>
              <a:ahLst/>
              <a:cxnLst/>
              <a:rect l="l" t="t" r="r" b="b"/>
              <a:pathLst>
                <a:path w="23452328" h="12760833">
                  <a:moveTo>
                    <a:pt x="0" y="0"/>
                  </a:moveTo>
                  <a:lnTo>
                    <a:pt x="23452328" y="0"/>
                  </a:lnTo>
                  <a:lnTo>
                    <a:pt x="23452328" y="12760833"/>
                  </a:lnTo>
                  <a:lnTo>
                    <a:pt x="0" y="12760833"/>
                  </a:lnTo>
                  <a:close/>
                </a:path>
              </a:pathLst>
            </a:custGeom>
            <a:grpFill/>
          </p:spPr>
          <p:txBody>
            <a:bodyPr/>
            <a:lstStyle/>
            <a:p>
              <a:endParaRPr lang="en-US"/>
            </a:p>
          </p:txBody>
        </p:sp>
      </p:grpSp>
      <p:sp>
        <p:nvSpPr>
          <p:cNvPr id="7" name="TextBox 7">
            <a:extLst>
              <a:ext uri="{FF2B5EF4-FFF2-40B4-BE49-F238E27FC236}">
                <a16:creationId xmlns:a16="http://schemas.microsoft.com/office/drawing/2014/main" id="{064C686F-9D24-01AA-623C-2396625BE64A}"/>
              </a:ext>
            </a:extLst>
          </p:cNvPr>
          <p:cNvSpPr txBox="1"/>
          <p:nvPr/>
        </p:nvSpPr>
        <p:spPr>
          <a:xfrm>
            <a:off x="1812130" y="613251"/>
            <a:ext cx="14632330" cy="1821011"/>
          </a:xfrm>
          <a:prstGeom prst="rect">
            <a:avLst/>
          </a:prstGeom>
        </p:spPr>
        <p:txBody>
          <a:bodyPr lIns="0" tIns="0" rIns="0" bIns="0" rtlCol="0" anchor="t">
            <a:spAutoFit/>
          </a:bodyPr>
          <a:lstStyle/>
          <a:p>
            <a:pPr algn="ctr">
              <a:lnSpc>
                <a:spcPts val="7129"/>
              </a:lnSpc>
            </a:pPr>
            <a:r>
              <a:rPr lang="en-US" sz="6600" spc="-9" dirty="0">
                <a:solidFill>
                  <a:srgbClr val="000000"/>
                </a:solidFill>
                <a:latin typeface="PT Sans Bold" panose="020B0703020203020204" charset="0"/>
              </a:rPr>
              <a:t>STAGES OF THE FORMAL SOLICITATION PROCESS </a:t>
            </a:r>
            <a:endParaRPr lang="en-US" sz="4501" spc="-6" dirty="0">
              <a:solidFill>
                <a:srgbClr val="000000"/>
              </a:solidFill>
              <a:latin typeface="PT Sans "/>
            </a:endParaRPr>
          </a:p>
        </p:txBody>
      </p:sp>
      <p:sp>
        <p:nvSpPr>
          <p:cNvPr id="11" name="TextBox 10">
            <a:extLst>
              <a:ext uri="{FF2B5EF4-FFF2-40B4-BE49-F238E27FC236}">
                <a16:creationId xmlns:a16="http://schemas.microsoft.com/office/drawing/2014/main" id="{E8ACD64E-8546-2513-B801-7123AE0F9BD7}"/>
              </a:ext>
            </a:extLst>
          </p:cNvPr>
          <p:cNvSpPr txBox="1"/>
          <p:nvPr/>
        </p:nvSpPr>
        <p:spPr>
          <a:xfrm>
            <a:off x="914400" y="2324100"/>
            <a:ext cx="16078200" cy="2554545"/>
          </a:xfrm>
          <a:prstGeom prst="rect">
            <a:avLst/>
          </a:prstGeom>
          <a:noFill/>
        </p:spPr>
        <p:txBody>
          <a:bodyPr wrap="square" rtlCol="0">
            <a:spAutoFit/>
          </a:bodyPr>
          <a:lstStyle/>
          <a:p>
            <a:r>
              <a:rPr lang="en-US" sz="3200" dirty="0">
                <a:latin typeface="PT Sans "/>
              </a:rPr>
              <a:t>In the County of El Paso, the process generally consists of 8 or 9 defined stages (depends on whether vendor demos are required/requested). The stages are delineated step-by-step below. The tasks/items needed from departments are highlighted and the general purchasing timelines are listed in red.</a:t>
            </a:r>
          </a:p>
          <a:p>
            <a:r>
              <a:rPr lang="en-US" sz="3200" dirty="0">
                <a:latin typeface="PT Sans Bold" panose="020B0703020203020204" charset="0"/>
              </a:rPr>
              <a:t>Basically, Departments are heavily responsible for the timing of steps 1,2, and 7.</a:t>
            </a:r>
          </a:p>
        </p:txBody>
      </p:sp>
      <p:sp>
        <p:nvSpPr>
          <p:cNvPr id="12" name="TextBox 11">
            <a:extLst>
              <a:ext uri="{FF2B5EF4-FFF2-40B4-BE49-F238E27FC236}">
                <a16:creationId xmlns:a16="http://schemas.microsoft.com/office/drawing/2014/main" id="{EC062347-D700-4DE0-6432-5C440F94802A}"/>
              </a:ext>
            </a:extLst>
          </p:cNvPr>
          <p:cNvSpPr txBox="1"/>
          <p:nvPr/>
        </p:nvSpPr>
        <p:spPr>
          <a:xfrm>
            <a:off x="990600" y="5109478"/>
            <a:ext cx="16611600" cy="4324261"/>
          </a:xfrm>
          <a:prstGeom prst="rect">
            <a:avLst/>
          </a:prstGeom>
          <a:noFill/>
        </p:spPr>
        <p:txBody>
          <a:bodyPr wrap="square" rtlCol="0">
            <a:spAutoFit/>
          </a:bodyPr>
          <a:lstStyle/>
          <a:p>
            <a:r>
              <a:rPr lang="en-US" sz="2500" dirty="0">
                <a:latin typeface="PT Sans Bold" panose="020B0703020203020204" charset="0"/>
              </a:rPr>
              <a:t>STEP 1: Coordinate Vendor Demos </a:t>
            </a:r>
            <a:r>
              <a:rPr lang="en-US" sz="2500" dirty="0">
                <a:latin typeface="PT Sans "/>
              </a:rPr>
              <a:t>(to gather must-haves for specification finalization)</a:t>
            </a:r>
          </a:p>
          <a:p>
            <a:r>
              <a:rPr lang="en-US" sz="2500" dirty="0">
                <a:latin typeface="PT Sans "/>
              </a:rPr>
              <a:t>1. Department: Provide names of all known vendors to invite</a:t>
            </a:r>
          </a:p>
          <a:p>
            <a:r>
              <a:rPr lang="en-US" sz="2500" dirty="0">
                <a:latin typeface="PT Sans "/>
              </a:rPr>
              <a:t>2. Department: Provide names of required department attendees</a:t>
            </a:r>
          </a:p>
          <a:p>
            <a:r>
              <a:rPr lang="en-US" sz="2500" dirty="0">
                <a:latin typeface="PT Sans "/>
              </a:rPr>
              <a:t>3. Purchasing: Coordinate vendor showings, evaluations, and scheduling</a:t>
            </a:r>
            <a:r>
              <a:rPr lang="en-US" sz="2500" dirty="0">
                <a:latin typeface="PT Sans Bold" panose="020B0703020203020204" charset="0"/>
              </a:rPr>
              <a:t> </a:t>
            </a:r>
          </a:p>
          <a:p>
            <a:r>
              <a:rPr lang="en-US" sz="2500" dirty="0">
                <a:solidFill>
                  <a:srgbClr val="FF0000"/>
                </a:solidFill>
                <a:latin typeface="PT Sans Bold" panose="020B0703020203020204" charset="0"/>
              </a:rPr>
              <a:t>[Depends on # and duration]</a:t>
            </a:r>
          </a:p>
          <a:p>
            <a:r>
              <a:rPr lang="en-US" sz="2500" dirty="0">
                <a:latin typeface="PT Sans Bold" panose="020B0703020203020204" charset="0"/>
              </a:rPr>
              <a:t>STEP 2: Finalize Specifications</a:t>
            </a:r>
          </a:p>
          <a:p>
            <a:r>
              <a:rPr lang="en-US" sz="2500" dirty="0">
                <a:latin typeface="PT Sans "/>
              </a:rPr>
              <a:t>1. Department: Copy of Final Specs to Elvia/Joe</a:t>
            </a:r>
          </a:p>
          <a:p>
            <a:r>
              <a:rPr lang="en-US" sz="2500" dirty="0">
                <a:latin typeface="PT Sans "/>
              </a:rPr>
              <a:t>2. Department: Form 176 and Request for Bid Forms to Elvia/Joe</a:t>
            </a:r>
          </a:p>
          <a:p>
            <a:r>
              <a:rPr lang="en-US" sz="2500" dirty="0">
                <a:latin typeface="PT Sans "/>
              </a:rPr>
              <a:t>3. Department: Provide list of 6 evaluators [3-5 will be used]</a:t>
            </a:r>
          </a:p>
          <a:p>
            <a:r>
              <a:rPr lang="en-US" sz="2500" dirty="0">
                <a:latin typeface="PT Sans "/>
              </a:rPr>
              <a:t>4. Purchasing: Receive/Prep Bid Packet/Submit to PRC </a:t>
            </a:r>
            <a:r>
              <a:rPr lang="en-US" sz="2500" dirty="0">
                <a:solidFill>
                  <a:srgbClr val="FF0000"/>
                </a:solidFill>
                <a:latin typeface="PT Sans Bold" panose="020B0703020203020204" charset="0"/>
              </a:rPr>
              <a:t>[usually &lt;5 business </a:t>
            </a:r>
          </a:p>
          <a:p>
            <a:r>
              <a:rPr lang="en-US" sz="2500" dirty="0">
                <a:solidFill>
                  <a:srgbClr val="FF0000"/>
                </a:solidFill>
                <a:latin typeface="PT Sans Bold" panose="020B0703020203020204" charset="0"/>
              </a:rPr>
              <a:t>days</a:t>
            </a:r>
          </a:p>
        </p:txBody>
      </p:sp>
    </p:spTree>
    <p:extLst>
      <p:ext uri="{BB962C8B-B14F-4D97-AF65-F5344CB8AC3E}">
        <p14:creationId xmlns:p14="http://schemas.microsoft.com/office/powerpoint/2010/main" val="1447116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a:extLst>
            <a:ext uri="{FF2B5EF4-FFF2-40B4-BE49-F238E27FC236}">
              <a16:creationId xmlns:a16="http://schemas.microsoft.com/office/drawing/2014/main" id="{E62D3E8F-A653-61D5-4D2A-38F9D33611E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5E72DD6-4554-E9C7-5F0E-E150D90803A0}"/>
              </a:ext>
            </a:extLst>
          </p:cNvPr>
          <p:cNvGrpSpPr>
            <a:grpSpLocks noGrp="1" noUngrp="1" noRot="1" noMove="1" noResize="1"/>
          </p:cNvGrpSpPr>
          <p:nvPr/>
        </p:nvGrpSpPr>
        <p:grpSpPr>
          <a:xfrm>
            <a:off x="457200" y="358176"/>
            <a:ext cx="17589251" cy="9570647"/>
            <a:chOff x="0" y="0"/>
            <a:chExt cx="23452334" cy="12760863"/>
          </a:xfrm>
          <a:solidFill>
            <a:schemeClr val="accent1">
              <a:lumMod val="20000"/>
              <a:lumOff val="80000"/>
            </a:schemeClr>
          </a:solidFill>
        </p:grpSpPr>
        <p:sp>
          <p:nvSpPr>
            <p:cNvPr id="3" name="Freeform 3">
              <a:extLst>
                <a:ext uri="{FF2B5EF4-FFF2-40B4-BE49-F238E27FC236}">
                  <a16:creationId xmlns:a16="http://schemas.microsoft.com/office/drawing/2014/main" id="{637D4C0A-24F4-9539-5467-06F9EE59BCA4}"/>
                </a:ext>
              </a:extLst>
            </p:cNvPr>
            <p:cNvSpPr>
              <a:spLocks noGrp="1" noRot="1" noMove="1" noResize="1" noEditPoints="1" noAdjustHandles="1" noChangeArrowheads="1" noChangeShapeType="1"/>
            </p:cNvSpPr>
            <p:nvPr/>
          </p:nvSpPr>
          <p:spPr>
            <a:xfrm>
              <a:off x="0" y="0"/>
              <a:ext cx="23452328" cy="12760833"/>
            </a:xfrm>
            <a:custGeom>
              <a:avLst/>
              <a:gdLst/>
              <a:ahLst/>
              <a:cxnLst/>
              <a:rect l="l" t="t" r="r" b="b"/>
              <a:pathLst>
                <a:path w="23452328" h="12760833">
                  <a:moveTo>
                    <a:pt x="0" y="0"/>
                  </a:moveTo>
                  <a:lnTo>
                    <a:pt x="23452328" y="0"/>
                  </a:lnTo>
                  <a:lnTo>
                    <a:pt x="23452328" y="12760833"/>
                  </a:lnTo>
                  <a:lnTo>
                    <a:pt x="0" y="12760833"/>
                  </a:lnTo>
                  <a:close/>
                </a:path>
              </a:pathLst>
            </a:custGeom>
            <a:grpFill/>
          </p:spPr>
          <p:txBody>
            <a:bodyPr/>
            <a:lstStyle/>
            <a:p>
              <a:endParaRPr lang="en-US"/>
            </a:p>
          </p:txBody>
        </p:sp>
      </p:grpSp>
      <p:sp>
        <p:nvSpPr>
          <p:cNvPr id="7" name="TextBox 7">
            <a:extLst>
              <a:ext uri="{FF2B5EF4-FFF2-40B4-BE49-F238E27FC236}">
                <a16:creationId xmlns:a16="http://schemas.microsoft.com/office/drawing/2014/main" id="{5D19E9A5-90A3-E606-DF9C-9314853BE96F}"/>
              </a:ext>
            </a:extLst>
          </p:cNvPr>
          <p:cNvSpPr txBox="1"/>
          <p:nvPr/>
        </p:nvSpPr>
        <p:spPr>
          <a:xfrm>
            <a:off x="1812130" y="613251"/>
            <a:ext cx="14632330" cy="1821011"/>
          </a:xfrm>
          <a:prstGeom prst="rect">
            <a:avLst/>
          </a:prstGeom>
        </p:spPr>
        <p:txBody>
          <a:bodyPr lIns="0" tIns="0" rIns="0" bIns="0" rtlCol="0" anchor="t">
            <a:spAutoFit/>
          </a:bodyPr>
          <a:lstStyle/>
          <a:p>
            <a:pPr algn="ctr">
              <a:lnSpc>
                <a:spcPts val="7129"/>
              </a:lnSpc>
            </a:pPr>
            <a:r>
              <a:rPr lang="en-US" sz="6600" spc="-9" dirty="0">
                <a:solidFill>
                  <a:srgbClr val="000000"/>
                </a:solidFill>
                <a:latin typeface="PT Sans Bold" panose="020B0703020203020204" charset="0"/>
              </a:rPr>
              <a:t>STAGES OF THE FORMAL SOLICITATION PROCESS </a:t>
            </a:r>
            <a:r>
              <a:rPr lang="en-US" sz="6600" spc="-9" dirty="0">
                <a:solidFill>
                  <a:srgbClr val="000000"/>
                </a:solidFill>
                <a:latin typeface="PT Sans "/>
              </a:rPr>
              <a:t>(cont’d)</a:t>
            </a:r>
            <a:endParaRPr lang="en-US" sz="4501" spc="-6" dirty="0">
              <a:solidFill>
                <a:srgbClr val="000000"/>
              </a:solidFill>
              <a:latin typeface="PT Sans "/>
            </a:endParaRPr>
          </a:p>
        </p:txBody>
      </p:sp>
      <p:sp>
        <p:nvSpPr>
          <p:cNvPr id="11" name="TextBox 10">
            <a:extLst>
              <a:ext uri="{FF2B5EF4-FFF2-40B4-BE49-F238E27FC236}">
                <a16:creationId xmlns:a16="http://schemas.microsoft.com/office/drawing/2014/main" id="{664A035D-13B7-BD35-9336-7862484E180A}"/>
              </a:ext>
            </a:extLst>
          </p:cNvPr>
          <p:cNvSpPr txBox="1"/>
          <p:nvPr/>
        </p:nvSpPr>
        <p:spPr>
          <a:xfrm>
            <a:off x="762000" y="2689337"/>
            <a:ext cx="16528923" cy="5800947"/>
          </a:xfrm>
          <a:prstGeom prst="rect">
            <a:avLst/>
          </a:prstGeom>
          <a:noFill/>
        </p:spPr>
        <p:txBody>
          <a:bodyPr wrap="square" rtlCol="0">
            <a:spAutoFit/>
          </a:bodyPr>
          <a:lstStyle/>
          <a:p>
            <a:pPr>
              <a:lnSpc>
                <a:spcPct val="150000"/>
              </a:lnSpc>
            </a:pPr>
            <a:r>
              <a:rPr lang="en-US" sz="2500" dirty="0">
                <a:latin typeface="PT Sans Bold" panose="020B0703020203020204" charset="0"/>
              </a:rPr>
              <a:t>STEP 3: Legal/Audit Review prior to release </a:t>
            </a:r>
            <a:r>
              <a:rPr lang="en-US" sz="2500" dirty="0">
                <a:solidFill>
                  <a:srgbClr val="FF0000"/>
                </a:solidFill>
                <a:latin typeface="PT Sans Bold" panose="020B0703020203020204" charset="0"/>
              </a:rPr>
              <a:t>[usually &lt;10 business days, if no problems]</a:t>
            </a:r>
          </a:p>
          <a:p>
            <a:pPr>
              <a:lnSpc>
                <a:spcPct val="150000"/>
              </a:lnSpc>
            </a:pPr>
            <a:r>
              <a:rPr lang="en-US" sz="2500" dirty="0">
                <a:latin typeface="PT Sans Bold" panose="020B0703020203020204" charset="0"/>
              </a:rPr>
              <a:t>STEP 4: Solicitation on the Street </a:t>
            </a:r>
            <a:r>
              <a:rPr lang="en-US" sz="2500" dirty="0">
                <a:solidFill>
                  <a:srgbClr val="FF0000"/>
                </a:solidFill>
                <a:latin typeface="PT Sans Bold" panose="020B0703020203020204" charset="0"/>
              </a:rPr>
              <a:t>[3.5 weeks; includes Q&amp;A requirement; longer for RFPs]</a:t>
            </a:r>
          </a:p>
          <a:p>
            <a:pPr>
              <a:lnSpc>
                <a:spcPct val="150000"/>
              </a:lnSpc>
            </a:pPr>
            <a:r>
              <a:rPr lang="en-US" sz="2500" dirty="0">
                <a:latin typeface="PT Sans Bold" panose="020B0703020203020204" charset="0"/>
              </a:rPr>
              <a:t>STEP 5: Processing of solicitation responses </a:t>
            </a:r>
            <a:r>
              <a:rPr lang="en-US" sz="2500" dirty="0">
                <a:solidFill>
                  <a:srgbClr val="FF0000"/>
                </a:solidFill>
                <a:latin typeface="PT Sans Bold" panose="020B0703020203020204" charset="0"/>
              </a:rPr>
              <a:t>[3 business days]</a:t>
            </a:r>
          </a:p>
          <a:p>
            <a:pPr>
              <a:lnSpc>
                <a:spcPct val="150000"/>
              </a:lnSpc>
            </a:pPr>
            <a:r>
              <a:rPr lang="en-US" sz="2500" dirty="0">
                <a:latin typeface="PT Sans Bold" panose="020B0703020203020204" charset="0"/>
              </a:rPr>
              <a:t>STEP 6: Set-up of Evaluation Team, Documents, and Schedules </a:t>
            </a:r>
            <a:r>
              <a:rPr lang="en-US" sz="2500" dirty="0">
                <a:solidFill>
                  <a:srgbClr val="FF0000"/>
                </a:solidFill>
                <a:latin typeface="PT Sans Bold" panose="020B0703020203020204" charset="0"/>
              </a:rPr>
              <a:t>[&lt;5 business days]</a:t>
            </a:r>
          </a:p>
          <a:p>
            <a:pPr>
              <a:lnSpc>
                <a:spcPct val="150000"/>
              </a:lnSpc>
            </a:pPr>
            <a:r>
              <a:rPr lang="en-US" sz="2500" dirty="0">
                <a:latin typeface="PT Sans Bold" panose="020B0703020203020204" charset="0"/>
              </a:rPr>
              <a:t>STEP 7: Response Evaluation </a:t>
            </a:r>
            <a:r>
              <a:rPr lang="en-US" sz="2500" dirty="0">
                <a:solidFill>
                  <a:srgbClr val="FF0000"/>
                </a:solidFill>
                <a:latin typeface="PT Sans Bold" panose="020B0703020203020204" charset="0"/>
              </a:rPr>
              <a:t>[generally &lt; 3 weeks if under 10 responses; add 3 business days </a:t>
            </a:r>
          </a:p>
          <a:p>
            <a:pPr>
              <a:lnSpc>
                <a:spcPct val="150000"/>
              </a:lnSpc>
            </a:pPr>
            <a:r>
              <a:rPr lang="en-US" sz="2500" dirty="0">
                <a:solidFill>
                  <a:srgbClr val="FF0000"/>
                </a:solidFill>
                <a:latin typeface="PT Sans Bold" panose="020B0703020203020204" charset="0"/>
              </a:rPr>
              <a:t>for each additional 5 responses; also, strongly dependent on scheduling availability of the </a:t>
            </a:r>
          </a:p>
          <a:p>
            <a:pPr>
              <a:lnSpc>
                <a:spcPct val="150000"/>
              </a:lnSpc>
            </a:pPr>
            <a:r>
              <a:rPr lang="en-US" sz="2500" dirty="0">
                <a:solidFill>
                  <a:srgbClr val="FF0000"/>
                </a:solidFill>
                <a:latin typeface="PT Sans Bold" panose="020B0703020203020204" charset="0"/>
              </a:rPr>
              <a:t>evaluation team. Advised to not assign folks with limited scheduling capacity.]</a:t>
            </a:r>
          </a:p>
          <a:p>
            <a:pPr>
              <a:lnSpc>
                <a:spcPct val="150000"/>
              </a:lnSpc>
            </a:pPr>
            <a:r>
              <a:rPr lang="en-US" sz="2500" dirty="0">
                <a:latin typeface="PT Sans Bold" panose="020B0703020203020204" charset="0"/>
              </a:rPr>
              <a:t>STEP 8: Legal/Audit Review prior to award </a:t>
            </a:r>
            <a:r>
              <a:rPr lang="en-US" sz="2500" dirty="0">
                <a:solidFill>
                  <a:srgbClr val="FF0000"/>
                </a:solidFill>
                <a:latin typeface="PT Sans Bold" panose="020B0703020203020204" charset="0"/>
              </a:rPr>
              <a:t>[usually &lt;10 business days, if no problems]</a:t>
            </a:r>
          </a:p>
          <a:p>
            <a:pPr>
              <a:lnSpc>
                <a:spcPct val="150000"/>
              </a:lnSpc>
            </a:pPr>
            <a:r>
              <a:rPr lang="en-US" sz="2500" dirty="0">
                <a:latin typeface="PT Sans Bold" panose="020B0703020203020204" charset="0"/>
              </a:rPr>
              <a:t>STEP 9: Submit to Courts for Award </a:t>
            </a:r>
            <a:r>
              <a:rPr lang="en-US" sz="2500" dirty="0">
                <a:solidFill>
                  <a:srgbClr val="FF0000"/>
                </a:solidFill>
                <a:latin typeface="PT Sans Bold" panose="020B0703020203020204" charset="0"/>
              </a:rPr>
              <a:t>[next available court date after receipt from Legal/Audit </a:t>
            </a:r>
          </a:p>
          <a:p>
            <a:pPr>
              <a:lnSpc>
                <a:spcPct val="150000"/>
              </a:lnSpc>
            </a:pPr>
            <a:r>
              <a:rPr lang="en-US" sz="2500" dirty="0">
                <a:solidFill>
                  <a:srgbClr val="FF0000"/>
                </a:solidFill>
                <a:latin typeface="PT Sans Bold" panose="020B0703020203020204" charset="0"/>
              </a:rPr>
              <a:t>review]</a:t>
            </a:r>
          </a:p>
        </p:txBody>
      </p:sp>
    </p:spTree>
    <p:extLst>
      <p:ext uri="{BB962C8B-B14F-4D97-AF65-F5344CB8AC3E}">
        <p14:creationId xmlns:p14="http://schemas.microsoft.com/office/powerpoint/2010/main" val="331563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a:extLst>
            <a:ext uri="{FF2B5EF4-FFF2-40B4-BE49-F238E27FC236}">
              <a16:creationId xmlns:a16="http://schemas.microsoft.com/office/drawing/2014/main" id="{16CD14F3-9C7E-EB1C-530F-F90340C312B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64A9F2C-B0CF-42C7-1C52-CC22D386F093}"/>
              </a:ext>
            </a:extLst>
          </p:cNvPr>
          <p:cNvGrpSpPr>
            <a:grpSpLocks noGrp="1" noUngrp="1" noRot="1" noMove="1" noResize="1"/>
          </p:cNvGrpSpPr>
          <p:nvPr/>
        </p:nvGrpSpPr>
        <p:grpSpPr>
          <a:xfrm>
            <a:off x="457200" y="358176"/>
            <a:ext cx="17589251" cy="9570647"/>
            <a:chOff x="0" y="0"/>
            <a:chExt cx="23452334" cy="12760863"/>
          </a:xfrm>
          <a:solidFill>
            <a:schemeClr val="accent1">
              <a:lumMod val="20000"/>
              <a:lumOff val="80000"/>
            </a:schemeClr>
          </a:solidFill>
        </p:grpSpPr>
        <p:sp>
          <p:nvSpPr>
            <p:cNvPr id="3" name="Freeform 3">
              <a:extLst>
                <a:ext uri="{FF2B5EF4-FFF2-40B4-BE49-F238E27FC236}">
                  <a16:creationId xmlns:a16="http://schemas.microsoft.com/office/drawing/2014/main" id="{0AA18288-50CB-FE1F-77A9-D1D6B437846A}"/>
                </a:ext>
              </a:extLst>
            </p:cNvPr>
            <p:cNvSpPr>
              <a:spLocks noGrp="1" noRot="1" noMove="1" noResize="1" noEditPoints="1" noAdjustHandles="1" noChangeArrowheads="1" noChangeShapeType="1"/>
            </p:cNvSpPr>
            <p:nvPr/>
          </p:nvSpPr>
          <p:spPr>
            <a:xfrm>
              <a:off x="0" y="0"/>
              <a:ext cx="23452328" cy="12760833"/>
            </a:xfrm>
            <a:custGeom>
              <a:avLst/>
              <a:gdLst/>
              <a:ahLst/>
              <a:cxnLst/>
              <a:rect l="l" t="t" r="r" b="b"/>
              <a:pathLst>
                <a:path w="23452328" h="12760833">
                  <a:moveTo>
                    <a:pt x="0" y="0"/>
                  </a:moveTo>
                  <a:lnTo>
                    <a:pt x="23452328" y="0"/>
                  </a:lnTo>
                  <a:lnTo>
                    <a:pt x="23452328" y="12760833"/>
                  </a:lnTo>
                  <a:lnTo>
                    <a:pt x="0" y="12760833"/>
                  </a:lnTo>
                  <a:close/>
                </a:path>
              </a:pathLst>
            </a:custGeom>
            <a:grpFill/>
          </p:spPr>
          <p:txBody>
            <a:bodyPr/>
            <a:lstStyle/>
            <a:p>
              <a:endParaRPr lang="en-US"/>
            </a:p>
          </p:txBody>
        </p:sp>
      </p:grpSp>
      <p:sp>
        <p:nvSpPr>
          <p:cNvPr id="7" name="TextBox 7">
            <a:extLst>
              <a:ext uri="{FF2B5EF4-FFF2-40B4-BE49-F238E27FC236}">
                <a16:creationId xmlns:a16="http://schemas.microsoft.com/office/drawing/2014/main" id="{095A6157-0AEE-3F6E-0F38-5797CFB5BFC4}"/>
              </a:ext>
            </a:extLst>
          </p:cNvPr>
          <p:cNvSpPr txBox="1"/>
          <p:nvPr/>
        </p:nvSpPr>
        <p:spPr>
          <a:xfrm>
            <a:off x="1812130" y="613251"/>
            <a:ext cx="14632330" cy="910506"/>
          </a:xfrm>
          <a:prstGeom prst="rect">
            <a:avLst/>
          </a:prstGeom>
        </p:spPr>
        <p:txBody>
          <a:bodyPr lIns="0" tIns="0" rIns="0" bIns="0" rtlCol="0" anchor="t">
            <a:spAutoFit/>
          </a:bodyPr>
          <a:lstStyle/>
          <a:p>
            <a:pPr algn="ctr">
              <a:lnSpc>
                <a:spcPts val="7129"/>
              </a:lnSpc>
            </a:pPr>
            <a:r>
              <a:rPr lang="en-US" sz="6600" spc="-6" dirty="0">
                <a:solidFill>
                  <a:srgbClr val="000000"/>
                </a:solidFill>
                <a:latin typeface="PT Sans Bold" panose="020B0703020203020204" charset="0"/>
              </a:rPr>
              <a:t>Basic RFP Process </a:t>
            </a:r>
          </a:p>
        </p:txBody>
      </p:sp>
      <p:pic>
        <p:nvPicPr>
          <p:cNvPr id="5" name="Picture 4">
            <a:extLst>
              <a:ext uri="{FF2B5EF4-FFF2-40B4-BE49-F238E27FC236}">
                <a16:creationId xmlns:a16="http://schemas.microsoft.com/office/drawing/2014/main" id="{6AC15680-77C1-46AE-2A96-E9F0A21EF097}"/>
              </a:ext>
            </a:extLst>
          </p:cNvPr>
          <p:cNvPicPr>
            <a:picLocks noChangeAspect="1"/>
          </p:cNvPicPr>
          <p:nvPr/>
        </p:nvPicPr>
        <p:blipFill>
          <a:blip r:embed="rId2"/>
          <a:stretch>
            <a:fillRect/>
          </a:stretch>
        </p:blipFill>
        <p:spPr>
          <a:xfrm>
            <a:off x="457200" y="358177"/>
            <a:ext cx="17589246" cy="9570624"/>
          </a:xfrm>
          <a:prstGeom prst="rect">
            <a:avLst/>
          </a:prstGeom>
        </p:spPr>
      </p:pic>
    </p:spTree>
    <p:extLst>
      <p:ext uri="{BB962C8B-B14F-4D97-AF65-F5344CB8AC3E}">
        <p14:creationId xmlns:p14="http://schemas.microsoft.com/office/powerpoint/2010/main" val="2334587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a:extLst>
            <a:ext uri="{FF2B5EF4-FFF2-40B4-BE49-F238E27FC236}">
              <a16:creationId xmlns:a16="http://schemas.microsoft.com/office/drawing/2014/main" id="{B2051FDE-A243-1C7F-C352-D34C5DB48D6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653107D-8BB7-0D81-6DF4-384F8C7F8324}"/>
              </a:ext>
            </a:extLst>
          </p:cNvPr>
          <p:cNvGrpSpPr>
            <a:grpSpLocks noGrp="1" noUngrp="1" noRot="1" noMove="1" noResize="1"/>
          </p:cNvGrpSpPr>
          <p:nvPr/>
        </p:nvGrpSpPr>
        <p:grpSpPr>
          <a:xfrm>
            <a:off x="457200" y="358176"/>
            <a:ext cx="17589251" cy="9570647"/>
            <a:chOff x="0" y="0"/>
            <a:chExt cx="23452334" cy="12760863"/>
          </a:xfrm>
          <a:solidFill>
            <a:schemeClr val="accent1">
              <a:lumMod val="20000"/>
              <a:lumOff val="80000"/>
            </a:schemeClr>
          </a:solidFill>
        </p:grpSpPr>
        <p:sp>
          <p:nvSpPr>
            <p:cNvPr id="3" name="Freeform 3">
              <a:extLst>
                <a:ext uri="{FF2B5EF4-FFF2-40B4-BE49-F238E27FC236}">
                  <a16:creationId xmlns:a16="http://schemas.microsoft.com/office/drawing/2014/main" id="{CA6DCDC4-09F8-2DB3-BF1C-11E21B26803A}"/>
                </a:ext>
              </a:extLst>
            </p:cNvPr>
            <p:cNvSpPr>
              <a:spLocks noGrp="1" noRot="1" noMove="1" noResize="1" noEditPoints="1" noAdjustHandles="1" noChangeArrowheads="1" noChangeShapeType="1"/>
            </p:cNvSpPr>
            <p:nvPr/>
          </p:nvSpPr>
          <p:spPr>
            <a:xfrm>
              <a:off x="0" y="0"/>
              <a:ext cx="23452328" cy="12760833"/>
            </a:xfrm>
            <a:custGeom>
              <a:avLst/>
              <a:gdLst/>
              <a:ahLst/>
              <a:cxnLst/>
              <a:rect l="l" t="t" r="r" b="b"/>
              <a:pathLst>
                <a:path w="23452328" h="12760833">
                  <a:moveTo>
                    <a:pt x="0" y="0"/>
                  </a:moveTo>
                  <a:lnTo>
                    <a:pt x="23452328" y="0"/>
                  </a:lnTo>
                  <a:lnTo>
                    <a:pt x="23452328" y="12760833"/>
                  </a:lnTo>
                  <a:lnTo>
                    <a:pt x="0" y="12760833"/>
                  </a:lnTo>
                  <a:close/>
                </a:path>
              </a:pathLst>
            </a:custGeom>
            <a:grpFill/>
          </p:spPr>
          <p:txBody>
            <a:bodyPr/>
            <a:lstStyle/>
            <a:p>
              <a:endParaRPr lang="en-US"/>
            </a:p>
          </p:txBody>
        </p:sp>
      </p:grpSp>
      <p:pic>
        <p:nvPicPr>
          <p:cNvPr id="6" name="Picture 5">
            <a:extLst>
              <a:ext uri="{FF2B5EF4-FFF2-40B4-BE49-F238E27FC236}">
                <a16:creationId xmlns:a16="http://schemas.microsoft.com/office/drawing/2014/main" id="{BFBA7BB1-1AC2-99A4-BE07-213623A2967E}"/>
              </a:ext>
            </a:extLst>
          </p:cNvPr>
          <p:cNvPicPr>
            <a:picLocks noChangeAspect="1"/>
          </p:cNvPicPr>
          <p:nvPr/>
        </p:nvPicPr>
        <p:blipFill>
          <a:blip r:embed="rId2"/>
          <a:stretch>
            <a:fillRect/>
          </a:stretch>
        </p:blipFill>
        <p:spPr>
          <a:xfrm>
            <a:off x="457200" y="358176"/>
            <a:ext cx="17589246" cy="9570624"/>
          </a:xfrm>
          <a:prstGeom prst="rect">
            <a:avLst/>
          </a:prstGeom>
        </p:spPr>
      </p:pic>
    </p:spTree>
    <p:extLst>
      <p:ext uri="{BB962C8B-B14F-4D97-AF65-F5344CB8AC3E}">
        <p14:creationId xmlns:p14="http://schemas.microsoft.com/office/powerpoint/2010/main" val="32959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838199" y="495300"/>
            <a:ext cx="16687797" cy="9321403"/>
            <a:chOff x="667422" y="129096"/>
            <a:chExt cx="22784905" cy="12631738"/>
          </a:xfrm>
          <a:solidFill>
            <a:schemeClr val="accent1">
              <a:lumMod val="20000"/>
              <a:lumOff val="80000"/>
            </a:schemeClr>
          </a:solidFill>
        </p:grpSpPr>
        <p:sp>
          <p:nvSpPr>
            <p:cNvPr id="3" name="Freeform 3"/>
            <p:cNvSpPr/>
            <p:nvPr/>
          </p:nvSpPr>
          <p:spPr>
            <a:xfrm>
              <a:off x="667422" y="129096"/>
              <a:ext cx="22784905" cy="12631738"/>
            </a:xfrm>
            <a:custGeom>
              <a:avLst/>
              <a:gdLst/>
              <a:ahLst/>
              <a:cxnLst/>
              <a:rect l="l" t="t" r="r" b="b"/>
              <a:pathLst>
                <a:path w="23452328" h="12760833">
                  <a:moveTo>
                    <a:pt x="0" y="0"/>
                  </a:moveTo>
                  <a:lnTo>
                    <a:pt x="23452328" y="0"/>
                  </a:lnTo>
                  <a:lnTo>
                    <a:pt x="23452328" y="12760833"/>
                  </a:lnTo>
                  <a:lnTo>
                    <a:pt x="0" y="12760833"/>
                  </a:lnTo>
                  <a:close/>
                </a:path>
              </a:pathLst>
            </a:custGeom>
            <a:grpFill/>
          </p:spPr>
          <p:txBody>
            <a:bodyPr/>
            <a:lstStyle/>
            <a:p>
              <a:endParaRPr lang="en-US"/>
            </a:p>
          </p:txBody>
        </p:sp>
      </p:grpSp>
      <p:sp>
        <p:nvSpPr>
          <p:cNvPr id="7" name="TextBox 7"/>
          <p:cNvSpPr txBox="1"/>
          <p:nvPr/>
        </p:nvSpPr>
        <p:spPr>
          <a:xfrm>
            <a:off x="2009847" y="706162"/>
            <a:ext cx="14632330" cy="910506"/>
          </a:xfrm>
          <a:prstGeom prst="rect">
            <a:avLst/>
          </a:prstGeom>
        </p:spPr>
        <p:txBody>
          <a:bodyPr lIns="0" tIns="0" rIns="0" bIns="0" rtlCol="0" anchor="t">
            <a:spAutoFit/>
          </a:bodyPr>
          <a:lstStyle/>
          <a:p>
            <a:pPr algn="ctr">
              <a:lnSpc>
                <a:spcPts val="7129"/>
              </a:lnSpc>
            </a:pPr>
            <a:r>
              <a:rPr lang="en-US" sz="6601" spc="-9" dirty="0">
                <a:solidFill>
                  <a:srgbClr val="000000"/>
                </a:solidFill>
                <a:latin typeface="PT Sans Bold"/>
              </a:rPr>
              <a:t>LEARNING OBJECTIVES</a:t>
            </a:r>
          </a:p>
        </p:txBody>
      </p:sp>
      <p:sp>
        <p:nvSpPr>
          <p:cNvPr id="8" name="TextBox 8"/>
          <p:cNvSpPr txBox="1"/>
          <p:nvPr/>
        </p:nvSpPr>
        <p:spPr>
          <a:xfrm>
            <a:off x="1371600" y="1801394"/>
            <a:ext cx="15270577" cy="8446095"/>
          </a:xfrm>
          <a:prstGeom prst="rect">
            <a:avLst/>
          </a:prstGeom>
        </p:spPr>
        <p:txBody>
          <a:bodyPr wrap="square" lIns="0" tIns="0" rIns="0" bIns="0" rtlCol="0" anchor="t">
            <a:spAutoFit/>
          </a:bodyPr>
          <a:lstStyle/>
          <a:p>
            <a:pPr marL="408183" lvl="1" indent="-204091">
              <a:buFont typeface="Arial"/>
              <a:buChar char="•"/>
            </a:pPr>
            <a:r>
              <a:rPr lang="en-US" sz="3500" spc="-5" dirty="0">
                <a:solidFill>
                  <a:srgbClr val="000000"/>
                </a:solidFill>
                <a:latin typeface="PT Sans Bold"/>
              </a:rPr>
              <a:t>IDENTIFY STATUTES PERTAINING TO PURCHASING</a:t>
            </a:r>
          </a:p>
          <a:p>
            <a:pPr marL="1108334" lvl="3" indent="-277083">
              <a:buFont typeface="Arial"/>
              <a:buChar char="￭"/>
            </a:pPr>
            <a:r>
              <a:rPr lang="en-US" sz="3500" spc="-4" dirty="0">
                <a:solidFill>
                  <a:srgbClr val="000000"/>
                </a:solidFill>
                <a:latin typeface="PT Sans"/>
              </a:rPr>
              <a:t>Brief overview of applicable portions on TLGC </a:t>
            </a:r>
          </a:p>
          <a:p>
            <a:pPr marL="1108334" lvl="3" indent="-277083">
              <a:buFont typeface="Arial"/>
              <a:buChar char="￭"/>
            </a:pPr>
            <a:r>
              <a:rPr lang="en-US" sz="3500" spc="-4" dirty="0">
                <a:solidFill>
                  <a:srgbClr val="000000"/>
                </a:solidFill>
                <a:latin typeface="PT Sans"/>
              </a:rPr>
              <a:t>Focus on primary TLGC chapter 262 </a:t>
            </a:r>
          </a:p>
          <a:p>
            <a:pPr marL="831251" lvl="3"/>
            <a:endParaRPr lang="en-US" sz="3200" spc="-4" dirty="0">
              <a:solidFill>
                <a:srgbClr val="000000"/>
              </a:solidFill>
              <a:latin typeface="PT Sans"/>
            </a:endParaRPr>
          </a:p>
          <a:p>
            <a:pPr marL="408183" lvl="1" indent="-204091">
              <a:buFont typeface="Arial"/>
              <a:buChar char="•"/>
            </a:pPr>
            <a:r>
              <a:rPr lang="en-US" sz="3500" spc="-5" dirty="0">
                <a:solidFill>
                  <a:srgbClr val="000000"/>
                </a:solidFill>
                <a:latin typeface="PT Sans Bold"/>
              </a:rPr>
              <a:t>DETERMINE PROCUREMENT THRESHOLDS AND PROCESSES</a:t>
            </a:r>
          </a:p>
          <a:p>
            <a:pPr marL="1108334" lvl="3" indent="-277083">
              <a:buFont typeface="Arial"/>
              <a:buChar char="￭"/>
            </a:pPr>
            <a:r>
              <a:rPr lang="en-US" sz="3500" spc="-4" dirty="0">
                <a:solidFill>
                  <a:srgbClr val="000000"/>
                </a:solidFill>
                <a:latin typeface="PT Sans"/>
              </a:rPr>
              <a:t>The Purchasing Act</a:t>
            </a:r>
          </a:p>
          <a:p>
            <a:pPr marL="1108334" lvl="3" indent="-277083">
              <a:buFont typeface="Arial"/>
              <a:buChar char="￭"/>
            </a:pPr>
            <a:r>
              <a:rPr lang="en-US" sz="3500" spc="-4" dirty="0">
                <a:solidFill>
                  <a:srgbClr val="000000"/>
                </a:solidFill>
                <a:latin typeface="PT Sans"/>
              </a:rPr>
              <a:t>Sealed Bidding, RFPs, RFQs, RFI, Discretionary exemptions</a:t>
            </a:r>
          </a:p>
          <a:p>
            <a:pPr marL="1108334" lvl="3" indent="-277083">
              <a:buFont typeface="Arial"/>
              <a:buChar char="￭"/>
            </a:pPr>
            <a:r>
              <a:rPr lang="en-US" sz="3500" spc="-4" dirty="0">
                <a:solidFill>
                  <a:srgbClr val="000000"/>
                </a:solidFill>
                <a:latin typeface="PT Sans"/>
              </a:rPr>
              <a:t>RFP Process – Step by Step</a:t>
            </a:r>
          </a:p>
          <a:p>
            <a:pPr marL="1108334" lvl="3" indent="-277083">
              <a:buFont typeface="Arial"/>
              <a:buChar char="￭"/>
            </a:pPr>
            <a:endParaRPr lang="en-US" sz="3200" spc="-4" dirty="0">
              <a:solidFill>
                <a:srgbClr val="000000"/>
              </a:solidFill>
              <a:latin typeface="PT Sans"/>
            </a:endParaRPr>
          </a:p>
          <a:p>
            <a:pPr marL="408183" lvl="1" indent="-204091">
              <a:buFont typeface="Arial"/>
              <a:buChar char="•"/>
            </a:pPr>
            <a:r>
              <a:rPr lang="en-US" sz="3500" spc="-5" dirty="0">
                <a:solidFill>
                  <a:srgbClr val="000000"/>
                </a:solidFill>
                <a:latin typeface="PT Sans "/>
              </a:rPr>
              <a:t>Cooperative Purchasing</a:t>
            </a:r>
          </a:p>
          <a:p>
            <a:pPr marL="1118492" lvl="2" indent="-457200">
              <a:buFont typeface="Wingdings" panose="05000000000000000000" pitchFamily="2" charset="2"/>
              <a:buChar char="§"/>
            </a:pPr>
            <a:r>
              <a:rPr lang="en-US" sz="3500" spc="-5" dirty="0">
                <a:solidFill>
                  <a:srgbClr val="000000"/>
                </a:solidFill>
                <a:latin typeface="PT Sans "/>
              </a:rPr>
              <a:t>Interlocal Agreements</a:t>
            </a:r>
          </a:p>
          <a:p>
            <a:pPr marL="1118492" lvl="2" indent="-457200">
              <a:buFont typeface="Wingdings" panose="05000000000000000000" pitchFamily="2" charset="2"/>
              <a:buChar char="§"/>
            </a:pPr>
            <a:r>
              <a:rPr lang="en-US" sz="3500" spc="-5" dirty="0">
                <a:solidFill>
                  <a:srgbClr val="000000"/>
                </a:solidFill>
                <a:latin typeface="PT Sans "/>
              </a:rPr>
              <a:t>Piggybacking</a:t>
            </a:r>
          </a:p>
          <a:p>
            <a:pPr marL="204092" lvl="1">
              <a:lnSpc>
                <a:spcPts val="4051"/>
              </a:lnSpc>
            </a:pPr>
            <a:r>
              <a:rPr lang="en-US" sz="3200" spc="-5" dirty="0">
                <a:solidFill>
                  <a:srgbClr val="000000"/>
                </a:solidFill>
                <a:latin typeface="PT Sans Bold"/>
              </a:rPr>
              <a:t>	</a:t>
            </a:r>
            <a:endParaRPr lang="en-US" sz="3200" spc="-4" dirty="0">
              <a:solidFill>
                <a:srgbClr val="000000"/>
              </a:solidFill>
              <a:latin typeface="PT Sans"/>
            </a:endParaRPr>
          </a:p>
          <a:p>
            <a:pPr marL="204092" lvl="1">
              <a:lnSpc>
                <a:spcPts val="4051"/>
              </a:lnSpc>
            </a:pPr>
            <a:endParaRPr lang="en-US" sz="3200" spc="-5" dirty="0">
              <a:solidFill>
                <a:srgbClr val="000000"/>
              </a:solidFill>
              <a:latin typeface="PT Sans Bold"/>
            </a:endParaRPr>
          </a:p>
          <a:p>
            <a:pPr marL="204092" lvl="1">
              <a:lnSpc>
                <a:spcPts val="4051"/>
              </a:lnSpc>
            </a:pPr>
            <a:endParaRPr lang="en-US" sz="3200" spc="-5" dirty="0">
              <a:solidFill>
                <a:srgbClr val="000000"/>
              </a:solidFill>
              <a:latin typeface="PT Sans Bold"/>
            </a:endParaRPr>
          </a:p>
          <a:p>
            <a:pPr marL="408183" lvl="1" indent="-204091" algn="l">
              <a:lnSpc>
                <a:spcPts val="4051"/>
              </a:lnSpc>
              <a:buFont typeface="Arial"/>
              <a:buChar char="•"/>
            </a:pPr>
            <a:endParaRPr lang="en-US" sz="3151" spc="-4" dirty="0">
              <a:solidFill>
                <a:srgbClr val="000000"/>
              </a:solidFill>
              <a:latin typeface="PT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346755" y="365904"/>
            <a:ext cx="17589251" cy="9570647"/>
            <a:chOff x="0" y="0"/>
            <a:chExt cx="23452334" cy="12760863"/>
          </a:xfrm>
          <a:solidFill>
            <a:schemeClr val="accent1">
              <a:lumMod val="20000"/>
              <a:lumOff val="80000"/>
            </a:schemeClr>
          </a:solidFill>
        </p:grpSpPr>
        <p:sp>
          <p:nvSpPr>
            <p:cNvPr id="3" name="Freeform 3"/>
            <p:cNvSpPr/>
            <p:nvPr/>
          </p:nvSpPr>
          <p:spPr>
            <a:xfrm>
              <a:off x="0" y="0"/>
              <a:ext cx="23452328" cy="12760833"/>
            </a:xfrm>
            <a:custGeom>
              <a:avLst/>
              <a:gdLst/>
              <a:ahLst/>
              <a:cxnLst/>
              <a:rect l="l" t="t" r="r" b="b"/>
              <a:pathLst>
                <a:path w="23452328" h="12760833">
                  <a:moveTo>
                    <a:pt x="0" y="0"/>
                  </a:moveTo>
                  <a:lnTo>
                    <a:pt x="23452328" y="0"/>
                  </a:lnTo>
                  <a:lnTo>
                    <a:pt x="23452328" y="12760833"/>
                  </a:lnTo>
                  <a:lnTo>
                    <a:pt x="0" y="12760833"/>
                  </a:lnTo>
                  <a:close/>
                </a:path>
              </a:pathLst>
            </a:custGeom>
            <a:grpFill/>
          </p:spPr>
          <p:txBody>
            <a:bodyPr/>
            <a:lstStyle/>
            <a:p>
              <a:endParaRPr lang="en-US"/>
            </a:p>
          </p:txBody>
        </p:sp>
      </p:grpSp>
      <p:sp>
        <p:nvSpPr>
          <p:cNvPr id="7" name="TextBox 7"/>
          <p:cNvSpPr txBox="1"/>
          <p:nvPr/>
        </p:nvSpPr>
        <p:spPr>
          <a:xfrm>
            <a:off x="1806163" y="1027152"/>
            <a:ext cx="15314279" cy="1495794"/>
          </a:xfrm>
          <a:prstGeom prst="rect">
            <a:avLst/>
          </a:prstGeom>
        </p:spPr>
        <p:txBody>
          <a:bodyPr lIns="0" tIns="0" rIns="0" bIns="0" rtlCol="0" anchor="t">
            <a:spAutoFit/>
          </a:bodyPr>
          <a:lstStyle/>
          <a:p>
            <a:pPr algn="ctr">
              <a:lnSpc>
                <a:spcPts val="5672"/>
              </a:lnSpc>
            </a:pPr>
            <a:r>
              <a:rPr lang="en-US" sz="6600" spc="-7" dirty="0">
                <a:solidFill>
                  <a:srgbClr val="000000"/>
                </a:solidFill>
                <a:latin typeface="PT Sans Bold"/>
              </a:rPr>
              <a:t>OTHER CHAPTERS AFFECTING PROCUREMENT</a:t>
            </a:r>
          </a:p>
        </p:txBody>
      </p:sp>
      <p:sp>
        <p:nvSpPr>
          <p:cNvPr id="8" name="TextBox 8"/>
          <p:cNvSpPr txBox="1"/>
          <p:nvPr/>
        </p:nvSpPr>
        <p:spPr>
          <a:xfrm>
            <a:off x="1176631" y="2697959"/>
            <a:ext cx="15542968" cy="5994654"/>
          </a:xfrm>
          <a:prstGeom prst="rect">
            <a:avLst/>
          </a:prstGeom>
        </p:spPr>
        <p:txBody>
          <a:bodyPr lIns="0" tIns="0" rIns="0" bIns="0" rtlCol="0" anchor="t">
            <a:spAutoFit/>
          </a:bodyPr>
          <a:lstStyle/>
          <a:p>
            <a:pPr algn="l">
              <a:lnSpc>
                <a:spcPts val="5246"/>
              </a:lnSpc>
            </a:pPr>
            <a:r>
              <a:rPr lang="en-US" sz="5500" spc="-6" dirty="0">
                <a:solidFill>
                  <a:srgbClr val="000000"/>
                </a:solidFill>
                <a:latin typeface="PT Sans Bold"/>
              </a:rPr>
              <a:t>CONTRACTING</a:t>
            </a:r>
            <a:r>
              <a:rPr lang="en-US" sz="4858" spc="-6" dirty="0">
                <a:solidFill>
                  <a:srgbClr val="000000"/>
                </a:solidFill>
                <a:latin typeface="PT Sans Bold"/>
              </a:rPr>
              <a:t>				</a:t>
            </a:r>
          </a:p>
          <a:p>
            <a:pPr marL="401561" lvl="1" indent="-200780" algn="l">
              <a:buFont typeface="Arial"/>
              <a:buChar char="•"/>
            </a:pPr>
            <a:r>
              <a:rPr lang="en-US" sz="3500" spc="-5" dirty="0">
                <a:solidFill>
                  <a:srgbClr val="000000"/>
                </a:solidFill>
                <a:latin typeface="PT Sans"/>
              </a:rPr>
              <a:t>Length of contracts	                                                                                                   </a:t>
            </a:r>
            <a:r>
              <a:rPr lang="en-US" sz="3500" spc="-5" dirty="0">
                <a:solidFill>
                  <a:srgbClr val="C00000"/>
                </a:solidFill>
                <a:latin typeface="PT Sans"/>
                <a:ea typeface="PT Sans"/>
              </a:rPr>
              <a:t>*§271.009</a:t>
            </a:r>
          </a:p>
          <a:p>
            <a:pPr marL="376431" lvl="1" indent="-188215" algn="l">
              <a:buFont typeface="Arial"/>
              <a:buChar char="•"/>
            </a:pPr>
            <a:r>
              <a:rPr lang="en-US" sz="3500" spc="-4" dirty="0">
                <a:solidFill>
                  <a:srgbClr val="000000"/>
                </a:solidFill>
                <a:latin typeface="PT Sans"/>
              </a:rPr>
              <a:t>Creation of multi-year contract without creating unconstitutional debt      </a:t>
            </a:r>
            <a:r>
              <a:rPr lang="en-US" sz="3500" spc="-4" dirty="0">
                <a:solidFill>
                  <a:srgbClr val="C00000"/>
                </a:solidFill>
                <a:latin typeface="PT Sans"/>
                <a:ea typeface="PT Sans"/>
              </a:rPr>
              <a:t>*§271.903 </a:t>
            </a:r>
          </a:p>
          <a:p>
            <a:pPr marL="376431" lvl="1" indent="-188215" algn="l">
              <a:buFont typeface="Arial"/>
              <a:buChar char="•"/>
            </a:pPr>
            <a:r>
              <a:rPr lang="en-US" sz="3500" spc="-4" dirty="0">
                <a:solidFill>
                  <a:srgbClr val="000000"/>
                </a:solidFill>
                <a:latin typeface="PT Sans"/>
              </a:rPr>
              <a:t>Contracting lease financing must comply with the Purchasing Act                </a:t>
            </a:r>
            <a:r>
              <a:rPr lang="en-US" sz="3500" spc="-4" dirty="0">
                <a:solidFill>
                  <a:srgbClr val="C00000"/>
                </a:solidFill>
                <a:latin typeface="PT Sans"/>
                <a:ea typeface="PT Sans"/>
              </a:rPr>
              <a:t>*§271.006 </a:t>
            </a:r>
          </a:p>
          <a:p>
            <a:pPr marL="188216" lvl="1" algn="l"/>
            <a:endParaRPr lang="en-US" sz="3500" spc="-4" dirty="0">
              <a:solidFill>
                <a:srgbClr val="C00000"/>
              </a:solidFill>
              <a:latin typeface="PT Sans"/>
              <a:ea typeface="PT Sans"/>
            </a:endParaRPr>
          </a:p>
          <a:p>
            <a:pPr marL="188216" lvl="1" algn="l">
              <a:lnSpc>
                <a:spcPts val="4080"/>
              </a:lnSpc>
            </a:pPr>
            <a:r>
              <a:rPr lang="en-US" sz="5500" spc="-6" dirty="0">
                <a:solidFill>
                  <a:srgbClr val="000000"/>
                </a:solidFill>
                <a:latin typeface="PT Sans Bold"/>
              </a:rPr>
              <a:t>COOPERATIVE PURCHASING             </a:t>
            </a:r>
            <a:r>
              <a:rPr lang="en-US" sz="4858" spc="-6" dirty="0">
                <a:solidFill>
                  <a:srgbClr val="C00000"/>
                </a:solidFill>
                <a:latin typeface="PT Sans"/>
              </a:rPr>
              <a:t>*</a:t>
            </a:r>
            <a:r>
              <a:rPr lang="en-US" sz="4500" spc="-6" dirty="0">
                <a:solidFill>
                  <a:srgbClr val="C00000"/>
                </a:solidFill>
                <a:latin typeface="PT Sans"/>
              </a:rPr>
              <a:t>Chapter 791 </a:t>
            </a:r>
          </a:p>
          <a:p>
            <a:pPr marL="376431" lvl="1" indent="-188215" algn="l">
              <a:lnSpc>
                <a:spcPts val="4080"/>
              </a:lnSpc>
              <a:buFont typeface="Arial"/>
              <a:buChar char="•"/>
            </a:pPr>
            <a:r>
              <a:rPr lang="en-US" sz="3500" spc="-4" dirty="0">
                <a:solidFill>
                  <a:srgbClr val="000000"/>
                </a:solidFill>
                <a:latin typeface="PT Sans"/>
              </a:rPr>
              <a:t>Subchapter F; Meets competitive bidding requirements</a:t>
            </a:r>
          </a:p>
          <a:p>
            <a:pPr marL="376431" lvl="1" indent="-188215" algn="l">
              <a:lnSpc>
                <a:spcPts val="4080"/>
              </a:lnSpc>
            </a:pPr>
            <a:endParaRPr lang="en-US" sz="3400" spc="-4" dirty="0">
              <a:solidFill>
                <a:srgbClr val="000000"/>
              </a:solidFill>
              <a:latin typeface="PT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346755" y="365904"/>
            <a:ext cx="17589251" cy="9570647"/>
            <a:chOff x="0" y="0"/>
            <a:chExt cx="23452334" cy="12760863"/>
          </a:xfrm>
        </p:grpSpPr>
        <p:sp>
          <p:nvSpPr>
            <p:cNvPr id="3" name="Freeform 3"/>
            <p:cNvSpPr/>
            <p:nvPr/>
          </p:nvSpPr>
          <p:spPr>
            <a:xfrm>
              <a:off x="0" y="0"/>
              <a:ext cx="23452328" cy="12760833"/>
            </a:xfrm>
            <a:custGeom>
              <a:avLst/>
              <a:gdLst/>
              <a:ahLst/>
              <a:cxnLst/>
              <a:rect l="l" t="t" r="r" b="b"/>
              <a:pathLst>
                <a:path w="23452328" h="12760833">
                  <a:moveTo>
                    <a:pt x="0" y="0"/>
                  </a:moveTo>
                  <a:lnTo>
                    <a:pt x="23452328" y="0"/>
                  </a:lnTo>
                  <a:lnTo>
                    <a:pt x="23452328" y="12760833"/>
                  </a:lnTo>
                  <a:lnTo>
                    <a:pt x="0" y="12760833"/>
                  </a:lnTo>
                  <a:close/>
                </a:path>
              </a:pathLst>
            </a:custGeom>
            <a:solidFill>
              <a:srgbClr val="FFFFFF"/>
            </a:solidFill>
          </p:spPr>
          <p:txBody>
            <a:bodyPr/>
            <a:lstStyle/>
            <a:p>
              <a:endParaRPr lang="en-US"/>
            </a:p>
          </p:txBody>
        </p:sp>
      </p:grpSp>
      <p:grpSp>
        <p:nvGrpSpPr>
          <p:cNvPr id="4" name="Group 4"/>
          <p:cNvGrpSpPr/>
          <p:nvPr/>
        </p:nvGrpSpPr>
        <p:grpSpPr>
          <a:xfrm>
            <a:off x="16706347" y="565664"/>
            <a:ext cx="446742" cy="446742"/>
            <a:chOff x="0" y="0"/>
            <a:chExt cx="595656" cy="595656"/>
          </a:xfrm>
        </p:grpSpPr>
        <p:sp>
          <p:nvSpPr>
            <p:cNvPr id="5" name="Freeform 5"/>
            <p:cNvSpPr/>
            <p:nvPr/>
          </p:nvSpPr>
          <p:spPr>
            <a:xfrm>
              <a:off x="0" y="0"/>
              <a:ext cx="595630" cy="595630"/>
            </a:xfrm>
            <a:custGeom>
              <a:avLst/>
              <a:gdLst/>
              <a:ahLst/>
              <a:cxnLst/>
              <a:rect l="l" t="t" r="r" b="b"/>
              <a:pathLst>
                <a:path w="595630" h="595630">
                  <a:moveTo>
                    <a:pt x="0" y="297815"/>
                  </a:moveTo>
                  <a:cubicBezTo>
                    <a:pt x="0" y="133350"/>
                    <a:pt x="133350" y="0"/>
                    <a:pt x="297815" y="0"/>
                  </a:cubicBezTo>
                  <a:cubicBezTo>
                    <a:pt x="462280" y="0"/>
                    <a:pt x="595630" y="133350"/>
                    <a:pt x="595630" y="297815"/>
                  </a:cubicBezTo>
                  <a:cubicBezTo>
                    <a:pt x="595630" y="462280"/>
                    <a:pt x="462280" y="595630"/>
                    <a:pt x="297815" y="595630"/>
                  </a:cubicBezTo>
                  <a:cubicBezTo>
                    <a:pt x="133350" y="595630"/>
                    <a:pt x="0" y="462280"/>
                    <a:pt x="0" y="297815"/>
                  </a:cubicBezTo>
                  <a:close/>
                </a:path>
              </a:pathLst>
            </a:custGeom>
            <a:solidFill>
              <a:srgbClr val="659FC0"/>
            </a:solidFill>
          </p:spPr>
          <p:txBody>
            <a:bodyPr/>
            <a:lstStyle/>
            <a:p>
              <a:endParaRPr lang="en-US"/>
            </a:p>
          </p:txBody>
        </p:sp>
      </p:grpSp>
      <p:sp>
        <p:nvSpPr>
          <p:cNvPr id="6" name="TextBox 6"/>
          <p:cNvSpPr txBox="1"/>
          <p:nvPr/>
        </p:nvSpPr>
        <p:spPr>
          <a:xfrm>
            <a:off x="16805445" y="613251"/>
            <a:ext cx="256204" cy="356458"/>
          </a:xfrm>
          <a:prstGeom prst="rect">
            <a:avLst/>
          </a:prstGeom>
        </p:spPr>
        <p:txBody>
          <a:bodyPr lIns="0" tIns="0" rIns="0" bIns="0" rtlCol="0" anchor="t">
            <a:spAutoFit/>
          </a:bodyPr>
          <a:lstStyle/>
          <a:p>
            <a:pPr algn="ctr">
              <a:lnSpc>
                <a:spcPts val="1890"/>
              </a:lnSpc>
            </a:pPr>
            <a:r>
              <a:rPr lang="en-US" sz="1575">
                <a:solidFill>
                  <a:srgbClr val="FFFFFF"/>
                </a:solidFill>
                <a:latin typeface="Poppins Medium"/>
              </a:rPr>
              <a:t>‹#›</a:t>
            </a:r>
          </a:p>
        </p:txBody>
      </p:sp>
      <p:grpSp>
        <p:nvGrpSpPr>
          <p:cNvPr id="7" name="Group 7"/>
          <p:cNvGrpSpPr/>
          <p:nvPr/>
        </p:nvGrpSpPr>
        <p:grpSpPr>
          <a:xfrm>
            <a:off x="341991" y="361139"/>
            <a:ext cx="17598779" cy="9580176"/>
            <a:chOff x="0" y="0"/>
            <a:chExt cx="23465039" cy="12773568"/>
          </a:xfrm>
        </p:grpSpPr>
        <p:sp>
          <p:nvSpPr>
            <p:cNvPr id="8" name="Freeform 8"/>
            <p:cNvSpPr/>
            <p:nvPr/>
          </p:nvSpPr>
          <p:spPr>
            <a:xfrm>
              <a:off x="6350" y="6350"/>
              <a:ext cx="23452328" cy="12760833"/>
            </a:xfrm>
            <a:custGeom>
              <a:avLst/>
              <a:gdLst/>
              <a:ahLst/>
              <a:cxnLst/>
              <a:rect l="l" t="t" r="r" b="b"/>
              <a:pathLst>
                <a:path w="23452328" h="12760833">
                  <a:moveTo>
                    <a:pt x="0" y="0"/>
                  </a:moveTo>
                  <a:lnTo>
                    <a:pt x="23452328" y="0"/>
                  </a:lnTo>
                  <a:lnTo>
                    <a:pt x="23452328" y="12760833"/>
                  </a:lnTo>
                  <a:lnTo>
                    <a:pt x="0" y="12760833"/>
                  </a:lnTo>
                  <a:close/>
                </a:path>
              </a:pathLst>
            </a:custGeom>
            <a:gradFill rotWithShape="1">
              <a:gsLst>
                <a:gs pos="0">
                  <a:srgbClr val="000000">
                    <a:alpha val="100000"/>
                  </a:srgbClr>
                </a:gs>
                <a:gs pos="100000">
                  <a:srgbClr val="3533CD">
                    <a:alpha val="100000"/>
                  </a:srgbClr>
                </a:gs>
              </a:gsLst>
              <a:lin ang="0"/>
            </a:gradFill>
          </p:spPr>
          <p:txBody>
            <a:bodyPr/>
            <a:lstStyle/>
            <a:p>
              <a:endParaRPr lang="en-US" dirty="0"/>
            </a:p>
          </p:txBody>
        </p:sp>
        <p:sp>
          <p:nvSpPr>
            <p:cNvPr id="9" name="Freeform 9"/>
            <p:cNvSpPr/>
            <p:nvPr/>
          </p:nvSpPr>
          <p:spPr>
            <a:xfrm>
              <a:off x="0" y="0"/>
              <a:ext cx="23465028" cy="12773533"/>
            </a:xfrm>
            <a:custGeom>
              <a:avLst/>
              <a:gdLst/>
              <a:ahLst/>
              <a:cxnLst/>
              <a:rect l="l" t="t" r="r" b="b"/>
              <a:pathLst>
                <a:path w="23465028" h="12773533">
                  <a:moveTo>
                    <a:pt x="6350" y="0"/>
                  </a:moveTo>
                  <a:lnTo>
                    <a:pt x="23458678" y="0"/>
                  </a:lnTo>
                  <a:cubicBezTo>
                    <a:pt x="23462235" y="0"/>
                    <a:pt x="23465028" y="2794"/>
                    <a:pt x="23465028" y="6350"/>
                  </a:cubicBezTo>
                  <a:lnTo>
                    <a:pt x="23465028" y="12767183"/>
                  </a:lnTo>
                  <a:cubicBezTo>
                    <a:pt x="23465028" y="12770739"/>
                    <a:pt x="23462235" y="12773533"/>
                    <a:pt x="23458678" y="12773533"/>
                  </a:cubicBezTo>
                  <a:lnTo>
                    <a:pt x="6350" y="12773533"/>
                  </a:lnTo>
                  <a:cubicBezTo>
                    <a:pt x="2794" y="12773533"/>
                    <a:pt x="0" y="12770739"/>
                    <a:pt x="0" y="12767183"/>
                  </a:cubicBezTo>
                  <a:lnTo>
                    <a:pt x="0" y="6350"/>
                  </a:lnTo>
                  <a:cubicBezTo>
                    <a:pt x="0" y="2794"/>
                    <a:pt x="2794" y="0"/>
                    <a:pt x="6350" y="0"/>
                  </a:cubicBezTo>
                  <a:moveTo>
                    <a:pt x="6350" y="12700"/>
                  </a:moveTo>
                  <a:lnTo>
                    <a:pt x="6350" y="6350"/>
                  </a:lnTo>
                  <a:lnTo>
                    <a:pt x="12700" y="6350"/>
                  </a:lnTo>
                  <a:lnTo>
                    <a:pt x="12700" y="12767183"/>
                  </a:lnTo>
                  <a:lnTo>
                    <a:pt x="6350" y="12767183"/>
                  </a:lnTo>
                  <a:lnTo>
                    <a:pt x="6350" y="12760833"/>
                  </a:lnTo>
                  <a:lnTo>
                    <a:pt x="23458678" y="12760833"/>
                  </a:lnTo>
                  <a:lnTo>
                    <a:pt x="23458678" y="12767183"/>
                  </a:lnTo>
                  <a:lnTo>
                    <a:pt x="23452328" y="12767183"/>
                  </a:lnTo>
                  <a:lnTo>
                    <a:pt x="23452328" y="6350"/>
                  </a:lnTo>
                  <a:lnTo>
                    <a:pt x="23458678" y="6350"/>
                  </a:lnTo>
                  <a:lnTo>
                    <a:pt x="23458678" y="12700"/>
                  </a:lnTo>
                  <a:lnTo>
                    <a:pt x="6350" y="12700"/>
                  </a:lnTo>
                  <a:close/>
                </a:path>
              </a:pathLst>
            </a:custGeom>
            <a:solidFill>
              <a:srgbClr val="FFFFFF"/>
            </a:solidFill>
          </p:spPr>
          <p:txBody>
            <a:bodyPr/>
            <a:lstStyle/>
            <a:p>
              <a:endParaRPr lang="en-US"/>
            </a:p>
          </p:txBody>
        </p:sp>
      </p:grpSp>
      <p:sp>
        <p:nvSpPr>
          <p:cNvPr id="10" name="AutoShape 10"/>
          <p:cNvSpPr/>
          <p:nvPr/>
        </p:nvSpPr>
        <p:spPr>
          <a:xfrm rot="2087">
            <a:off x="2964624" y="5602889"/>
            <a:ext cx="12353515" cy="0"/>
          </a:xfrm>
          <a:prstGeom prst="line">
            <a:avLst/>
          </a:prstGeom>
          <a:ln w="9525" cap="rnd">
            <a:solidFill>
              <a:srgbClr val="FFFFFF"/>
            </a:solidFill>
            <a:prstDash val="solid"/>
            <a:headEnd type="none" w="sm" len="sm"/>
            <a:tailEnd type="none" w="sm" len="sm"/>
          </a:ln>
        </p:spPr>
        <p:txBody>
          <a:bodyPr/>
          <a:lstStyle/>
          <a:p>
            <a:endParaRPr lang="en-US"/>
          </a:p>
        </p:txBody>
      </p:sp>
      <p:sp>
        <p:nvSpPr>
          <p:cNvPr id="11" name="TextBox 11"/>
          <p:cNvSpPr txBox="1"/>
          <p:nvPr/>
        </p:nvSpPr>
        <p:spPr>
          <a:xfrm>
            <a:off x="1760437" y="1566180"/>
            <a:ext cx="14769508" cy="2540824"/>
          </a:xfrm>
          <a:prstGeom prst="rect">
            <a:avLst/>
          </a:prstGeom>
        </p:spPr>
        <p:txBody>
          <a:bodyPr lIns="0" tIns="0" rIns="0" bIns="0" rtlCol="0" anchor="t">
            <a:spAutoFit/>
          </a:bodyPr>
          <a:lstStyle/>
          <a:p>
            <a:pPr algn="ctr">
              <a:lnSpc>
                <a:spcPts val="9915"/>
              </a:lnSpc>
            </a:pPr>
            <a:r>
              <a:rPr lang="en-US" sz="9721" spc="-13" dirty="0">
                <a:solidFill>
                  <a:srgbClr val="FFFFFF"/>
                </a:solidFill>
                <a:latin typeface="PT Sans Bold"/>
              </a:rPr>
              <a:t>WHICH PROCUREMENT PROCESS SHOULD I USE?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a:extLst>
            <a:ext uri="{FF2B5EF4-FFF2-40B4-BE49-F238E27FC236}">
              <a16:creationId xmlns:a16="http://schemas.microsoft.com/office/drawing/2014/main" id="{CBFB6A22-DC39-2DF9-8CB5-ED68BC15B8B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7E97BD9-5F40-B849-67B9-B9BD5D92E49D}"/>
              </a:ext>
            </a:extLst>
          </p:cNvPr>
          <p:cNvGrpSpPr/>
          <p:nvPr/>
        </p:nvGrpSpPr>
        <p:grpSpPr>
          <a:xfrm>
            <a:off x="349374" y="358176"/>
            <a:ext cx="17589251" cy="9570647"/>
            <a:chOff x="0" y="0"/>
            <a:chExt cx="23452334" cy="12760863"/>
          </a:xfrm>
          <a:solidFill>
            <a:schemeClr val="accent1">
              <a:lumMod val="20000"/>
              <a:lumOff val="80000"/>
            </a:schemeClr>
          </a:solidFill>
        </p:grpSpPr>
        <p:sp>
          <p:nvSpPr>
            <p:cNvPr id="3" name="Freeform 3">
              <a:extLst>
                <a:ext uri="{FF2B5EF4-FFF2-40B4-BE49-F238E27FC236}">
                  <a16:creationId xmlns:a16="http://schemas.microsoft.com/office/drawing/2014/main" id="{6E269DFA-0B9F-D956-485D-06D9F854E461}"/>
                </a:ext>
              </a:extLst>
            </p:cNvPr>
            <p:cNvSpPr/>
            <p:nvPr/>
          </p:nvSpPr>
          <p:spPr>
            <a:xfrm>
              <a:off x="0" y="0"/>
              <a:ext cx="23452328" cy="12760833"/>
            </a:xfrm>
            <a:custGeom>
              <a:avLst/>
              <a:gdLst/>
              <a:ahLst/>
              <a:cxnLst/>
              <a:rect l="l" t="t" r="r" b="b"/>
              <a:pathLst>
                <a:path w="23452328" h="12760833">
                  <a:moveTo>
                    <a:pt x="0" y="0"/>
                  </a:moveTo>
                  <a:lnTo>
                    <a:pt x="23452328" y="0"/>
                  </a:lnTo>
                  <a:lnTo>
                    <a:pt x="23452328" y="12760833"/>
                  </a:lnTo>
                  <a:lnTo>
                    <a:pt x="0" y="12760833"/>
                  </a:lnTo>
                  <a:close/>
                </a:path>
              </a:pathLst>
            </a:custGeom>
            <a:grpFill/>
          </p:spPr>
          <p:txBody>
            <a:bodyPr/>
            <a:lstStyle/>
            <a:p>
              <a:endParaRPr lang="en-US"/>
            </a:p>
          </p:txBody>
        </p:sp>
      </p:grpSp>
      <p:sp>
        <p:nvSpPr>
          <p:cNvPr id="7" name="TextBox 7">
            <a:extLst>
              <a:ext uri="{FF2B5EF4-FFF2-40B4-BE49-F238E27FC236}">
                <a16:creationId xmlns:a16="http://schemas.microsoft.com/office/drawing/2014/main" id="{3956841D-50ED-435A-D078-EA05FCD0238E}"/>
              </a:ext>
            </a:extLst>
          </p:cNvPr>
          <p:cNvSpPr txBox="1"/>
          <p:nvPr/>
        </p:nvSpPr>
        <p:spPr>
          <a:xfrm>
            <a:off x="1806163" y="1027152"/>
            <a:ext cx="15314279" cy="764825"/>
          </a:xfrm>
          <a:prstGeom prst="rect">
            <a:avLst/>
          </a:prstGeom>
        </p:spPr>
        <p:txBody>
          <a:bodyPr lIns="0" tIns="0" rIns="0" bIns="0" rtlCol="0" anchor="t">
            <a:spAutoFit/>
          </a:bodyPr>
          <a:lstStyle/>
          <a:p>
            <a:pPr algn="ctr">
              <a:lnSpc>
                <a:spcPts val="5672"/>
              </a:lnSpc>
            </a:pPr>
            <a:r>
              <a:rPr lang="en-US" sz="6600" spc="-7" dirty="0">
                <a:solidFill>
                  <a:srgbClr val="000000"/>
                </a:solidFill>
                <a:latin typeface="PT Sans Bold"/>
              </a:rPr>
              <a:t>Competitive Bid vs Request for Proposal</a:t>
            </a:r>
          </a:p>
        </p:txBody>
      </p:sp>
      <p:sp>
        <p:nvSpPr>
          <p:cNvPr id="8" name="TextBox 8">
            <a:extLst>
              <a:ext uri="{FF2B5EF4-FFF2-40B4-BE49-F238E27FC236}">
                <a16:creationId xmlns:a16="http://schemas.microsoft.com/office/drawing/2014/main" id="{C434AE48-F7F8-14E9-7FE2-11B21BFB74A9}"/>
              </a:ext>
            </a:extLst>
          </p:cNvPr>
          <p:cNvSpPr txBox="1"/>
          <p:nvPr/>
        </p:nvSpPr>
        <p:spPr>
          <a:xfrm>
            <a:off x="1372513" y="1712101"/>
            <a:ext cx="15542968" cy="2693045"/>
          </a:xfrm>
          <a:prstGeom prst="rect">
            <a:avLst/>
          </a:prstGeom>
        </p:spPr>
        <p:txBody>
          <a:bodyPr lIns="0" tIns="0" rIns="0" bIns="0" rtlCol="0" anchor="t">
            <a:spAutoFit/>
          </a:bodyPr>
          <a:lstStyle/>
          <a:p>
            <a:pPr algn="l"/>
            <a:r>
              <a:rPr lang="en-US" sz="3500" spc="-6" dirty="0">
                <a:solidFill>
                  <a:srgbClr val="000000"/>
                </a:solidFill>
                <a:latin typeface="PT Sans "/>
              </a:rPr>
              <a:t>Competitive Bid is used when the specifications of a product, service or software are already known and when price is the main or only factor in selecting the successful bidder.  A contract is awarded on the basis of price of the lowest responsive and responsible bidder.</a:t>
            </a:r>
          </a:p>
          <a:p>
            <a:pPr algn="l"/>
            <a:r>
              <a:rPr lang="en-US" sz="3500" spc="-6" dirty="0">
                <a:solidFill>
                  <a:srgbClr val="000000"/>
                </a:solidFill>
                <a:latin typeface="PT Sans "/>
              </a:rPr>
              <a:t>In contrast, a Request for Proposal (RFP) involves more than a request for price. </a:t>
            </a:r>
            <a:endParaRPr lang="en-US" sz="3500" spc="-4" dirty="0">
              <a:solidFill>
                <a:srgbClr val="000000"/>
              </a:solidFill>
              <a:latin typeface="PT Sans "/>
            </a:endParaRPr>
          </a:p>
        </p:txBody>
      </p:sp>
      <p:graphicFrame>
        <p:nvGraphicFramePr>
          <p:cNvPr id="11" name="Table 10">
            <a:extLst>
              <a:ext uri="{FF2B5EF4-FFF2-40B4-BE49-F238E27FC236}">
                <a16:creationId xmlns:a16="http://schemas.microsoft.com/office/drawing/2014/main" id="{CB529823-A33D-32A7-D1D9-09AF971D8AD3}"/>
              </a:ext>
            </a:extLst>
          </p:cNvPr>
          <p:cNvGraphicFramePr>
            <a:graphicFrameLocks noGrp="1"/>
          </p:cNvGraphicFramePr>
          <p:nvPr>
            <p:extLst>
              <p:ext uri="{D42A27DB-BD31-4B8C-83A1-F6EECF244321}">
                <p14:modId xmlns:p14="http://schemas.microsoft.com/office/powerpoint/2010/main" val="2557018428"/>
              </p:ext>
            </p:extLst>
          </p:nvPr>
        </p:nvGraphicFramePr>
        <p:xfrm>
          <a:off x="1066800" y="4635585"/>
          <a:ext cx="16465620" cy="5062777"/>
        </p:xfrm>
        <a:graphic>
          <a:graphicData uri="http://schemas.openxmlformats.org/drawingml/2006/table">
            <a:tbl>
              <a:tblPr firstRow="1" bandRow="1">
                <a:tableStyleId>{5C22544A-7EE6-4342-B048-85BDC9FD1C3A}</a:tableStyleId>
              </a:tblPr>
              <a:tblGrid>
                <a:gridCol w="5488540">
                  <a:extLst>
                    <a:ext uri="{9D8B030D-6E8A-4147-A177-3AD203B41FA5}">
                      <a16:colId xmlns:a16="http://schemas.microsoft.com/office/drawing/2014/main" val="3002145391"/>
                    </a:ext>
                  </a:extLst>
                </a:gridCol>
                <a:gridCol w="5488540">
                  <a:extLst>
                    <a:ext uri="{9D8B030D-6E8A-4147-A177-3AD203B41FA5}">
                      <a16:colId xmlns:a16="http://schemas.microsoft.com/office/drawing/2014/main" val="1306898489"/>
                    </a:ext>
                  </a:extLst>
                </a:gridCol>
                <a:gridCol w="5488540">
                  <a:extLst>
                    <a:ext uri="{9D8B030D-6E8A-4147-A177-3AD203B41FA5}">
                      <a16:colId xmlns:a16="http://schemas.microsoft.com/office/drawing/2014/main" val="2875947215"/>
                    </a:ext>
                  </a:extLst>
                </a:gridCol>
              </a:tblGrid>
              <a:tr h="575371">
                <a:tc>
                  <a:txBody>
                    <a:bodyPr/>
                    <a:lstStyle/>
                    <a:p>
                      <a:endParaRPr lang="en-US"/>
                    </a:p>
                  </a:txBody>
                  <a:tcPr/>
                </a:tc>
                <a:tc>
                  <a:txBody>
                    <a:bodyPr/>
                    <a:lstStyle/>
                    <a:p>
                      <a:pPr algn="ctr"/>
                      <a:r>
                        <a:rPr lang="en-US" sz="3000" dirty="0">
                          <a:solidFill>
                            <a:schemeClr val="tx1"/>
                          </a:solidFill>
                          <a:latin typeface="PT Sans Bold" panose="020B0703020203020204" charset="0"/>
                        </a:rPr>
                        <a:t>Competitive Bid </a:t>
                      </a:r>
                    </a:p>
                  </a:txBody>
                  <a:tcPr/>
                </a:tc>
                <a:tc>
                  <a:txBody>
                    <a:bodyPr/>
                    <a:lstStyle/>
                    <a:p>
                      <a:pPr algn="ctr"/>
                      <a:r>
                        <a:rPr lang="en-US" sz="3000" dirty="0">
                          <a:solidFill>
                            <a:schemeClr val="tx1"/>
                          </a:solidFill>
                          <a:latin typeface="PT Sans Bold" panose="020B0703020203020204" charset="0"/>
                        </a:rPr>
                        <a:t>RFP</a:t>
                      </a:r>
                    </a:p>
                  </a:txBody>
                  <a:tcPr/>
                </a:tc>
                <a:extLst>
                  <a:ext uri="{0D108BD9-81ED-4DB2-BD59-A6C34878D82A}">
                    <a16:rowId xmlns:a16="http://schemas.microsoft.com/office/drawing/2014/main" val="192148508"/>
                  </a:ext>
                </a:extLst>
              </a:tr>
              <a:tr h="681069">
                <a:tc>
                  <a:txBody>
                    <a:bodyPr/>
                    <a:lstStyle/>
                    <a:p>
                      <a:r>
                        <a:rPr lang="en-US" sz="2600" dirty="0">
                          <a:solidFill>
                            <a:schemeClr val="tx1"/>
                          </a:solidFill>
                          <a:latin typeface="PT Sans Bold" panose="020B0703020203020204" charset="0"/>
                        </a:rPr>
                        <a:t>Value</a:t>
                      </a:r>
                    </a:p>
                  </a:txBody>
                  <a:tcPr/>
                </a:tc>
                <a:tc>
                  <a:txBody>
                    <a:bodyPr/>
                    <a:lstStyle/>
                    <a:p>
                      <a:r>
                        <a:rPr lang="en-US" sz="1800" dirty="0">
                          <a:latin typeface="PT Sans "/>
                        </a:rPr>
                        <a:t>Lowest Cost; Good Value</a:t>
                      </a:r>
                    </a:p>
                    <a:p>
                      <a:endParaRPr lang="en-US" sz="1800" dirty="0">
                        <a:latin typeface="PT Sans "/>
                      </a:endParaRPr>
                    </a:p>
                  </a:txBody>
                  <a:tcPr/>
                </a:tc>
                <a:tc>
                  <a:txBody>
                    <a:bodyPr/>
                    <a:lstStyle/>
                    <a:p>
                      <a:r>
                        <a:rPr lang="en-US" sz="1800" dirty="0">
                          <a:latin typeface="PT Sans "/>
                        </a:rPr>
                        <a:t>Not always the lowest cost; Best Value</a:t>
                      </a:r>
                    </a:p>
                  </a:txBody>
                  <a:tcPr/>
                </a:tc>
                <a:extLst>
                  <a:ext uri="{0D108BD9-81ED-4DB2-BD59-A6C34878D82A}">
                    <a16:rowId xmlns:a16="http://schemas.microsoft.com/office/drawing/2014/main" val="1621239391"/>
                  </a:ext>
                </a:extLst>
              </a:tr>
              <a:tr h="932720">
                <a:tc>
                  <a:txBody>
                    <a:bodyPr/>
                    <a:lstStyle/>
                    <a:p>
                      <a:r>
                        <a:rPr lang="en-US" sz="2600" dirty="0">
                          <a:latin typeface="PT Sans Bold" panose="020B0703020203020204" charset="0"/>
                        </a:rPr>
                        <a:t>Terms &amp; Conditions </a:t>
                      </a:r>
                    </a:p>
                  </a:txBody>
                  <a:tcPr/>
                </a:tc>
                <a:tc>
                  <a:txBody>
                    <a:bodyPr/>
                    <a:lstStyle/>
                    <a:p>
                      <a:r>
                        <a:rPr lang="en-US" sz="1800" dirty="0">
                          <a:latin typeface="PT Sans "/>
                        </a:rPr>
                        <a:t>Minimum requirements – no exceptions</a:t>
                      </a:r>
                    </a:p>
                  </a:txBody>
                  <a:tcPr/>
                </a:tc>
                <a:tc>
                  <a:txBody>
                    <a:bodyPr/>
                    <a:lstStyle/>
                    <a:p>
                      <a:r>
                        <a:rPr lang="en-US" sz="1800" dirty="0">
                          <a:latin typeface="PT Sans "/>
                        </a:rPr>
                        <a:t>Compliance exceptions may be allowed; questions may be submitted for clarification of exceptions</a:t>
                      </a:r>
                    </a:p>
                  </a:txBody>
                  <a:tcPr/>
                </a:tc>
                <a:extLst>
                  <a:ext uri="{0D108BD9-81ED-4DB2-BD59-A6C34878D82A}">
                    <a16:rowId xmlns:a16="http://schemas.microsoft.com/office/drawing/2014/main" val="2331762632"/>
                  </a:ext>
                </a:extLst>
              </a:tr>
              <a:tr h="977186">
                <a:tc>
                  <a:txBody>
                    <a:bodyPr/>
                    <a:lstStyle/>
                    <a:p>
                      <a:r>
                        <a:rPr lang="en-US" sz="2600" dirty="0">
                          <a:latin typeface="PT Sans Bold" panose="020B0703020203020204" charset="0"/>
                        </a:rPr>
                        <a:t>Specifications </a:t>
                      </a:r>
                    </a:p>
                  </a:txBody>
                  <a:tcPr/>
                </a:tc>
                <a:tc>
                  <a:txBody>
                    <a:bodyPr/>
                    <a:lstStyle/>
                    <a:p>
                      <a:r>
                        <a:rPr lang="en-US" sz="1800" dirty="0">
                          <a:latin typeface="PT Sans "/>
                        </a:rPr>
                        <a:t>Specific minimum requirements for performance or design.  Indicating exactly what you want</a:t>
                      </a:r>
                    </a:p>
                  </a:txBody>
                  <a:tcPr/>
                </a:tc>
                <a:tc>
                  <a:txBody>
                    <a:bodyPr/>
                    <a:lstStyle/>
                    <a:p>
                      <a:r>
                        <a:rPr lang="en-US" sz="1800" dirty="0">
                          <a:latin typeface="PT Sans "/>
                        </a:rPr>
                        <a:t>The results are determined by the Scope of Work. Asking for respondent to develop and provide a solution.</a:t>
                      </a:r>
                    </a:p>
                  </a:txBody>
                  <a:tcPr/>
                </a:tc>
                <a:extLst>
                  <a:ext uri="{0D108BD9-81ED-4DB2-BD59-A6C34878D82A}">
                    <a16:rowId xmlns:a16="http://schemas.microsoft.com/office/drawing/2014/main" val="211807694"/>
                  </a:ext>
                </a:extLst>
              </a:tr>
              <a:tr h="681069">
                <a:tc>
                  <a:txBody>
                    <a:bodyPr/>
                    <a:lstStyle/>
                    <a:p>
                      <a:r>
                        <a:rPr lang="en-US" sz="2600" dirty="0">
                          <a:latin typeface="PT Sans Bold" panose="020B0703020203020204" charset="0"/>
                        </a:rPr>
                        <a:t>Evaluation Process</a:t>
                      </a:r>
                    </a:p>
                  </a:txBody>
                  <a:tcPr/>
                </a:tc>
                <a:tc>
                  <a:txBody>
                    <a:bodyPr/>
                    <a:lstStyle/>
                    <a:p>
                      <a:r>
                        <a:rPr lang="en-US" sz="1800" dirty="0">
                          <a:latin typeface="PT Sans "/>
                        </a:rPr>
                        <a:t>Compare costs; compare specs to bid; evaluate bidder</a:t>
                      </a:r>
                    </a:p>
                  </a:txBody>
                  <a:tcPr/>
                </a:tc>
                <a:tc>
                  <a:txBody>
                    <a:bodyPr/>
                    <a:lstStyle/>
                    <a:p>
                      <a:r>
                        <a:rPr lang="en-US" sz="1800" dirty="0">
                          <a:latin typeface="PT Sans "/>
                        </a:rPr>
                        <a:t>Evaluation team; Evaluation criteria set forth in RFP; Respondent demonstrations</a:t>
                      </a:r>
                    </a:p>
                  </a:txBody>
                  <a:tcPr/>
                </a:tc>
                <a:extLst>
                  <a:ext uri="{0D108BD9-81ED-4DB2-BD59-A6C34878D82A}">
                    <a16:rowId xmlns:a16="http://schemas.microsoft.com/office/drawing/2014/main" val="83592786"/>
                  </a:ext>
                </a:extLst>
              </a:tr>
              <a:tr h="1215362">
                <a:tc>
                  <a:txBody>
                    <a:bodyPr/>
                    <a:lstStyle/>
                    <a:p>
                      <a:r>
                        <a:rPr lang="en-US" sz="2600" dirty="0">
                          <a:latin typeface="PT Sans Bold" panose="020B0703020203020204" charset="0"/>
                        </a:rPr>
                        <a:t>Evaluation Criteria </a:t>
                      </a:r>
                    </a:p>
                  </a:txBody>
                  <a:tcPr/>
                </a:tc>
                <a:tc>
                  <a:txBody>
                    <a:bodyPr/>
                    <a:lstStyle/>
                    <a:p>
                      <a:r>
                        <a:rPr lang="en-US" sz="1800" dirty="0">
                          <a:latin typeface="PT Sans "/>
                        </a:rPr>
                        <a:t>Low bid; must meet specs; lowest responsive and responsible bidder; no changes allowed</a:t>
                      </a:r>
                    </a:p>
                  </a:txBody>
                  <a:tcPr/>
                </a:tc>
                <a:tc>
                  <a:txBody>
                    <a:bodyPr/>
                    <a:lstStyle/>
                    <a:p>
                      <a:r>
                        <a:rPr lang="en-US" sz="1800" dirty="0">
                          <a:latin typeface="PT Sans "/>
                        </a:rPr>
                        <a:t>Understanding of requirements; meets minimum requirements; approach and work plan; qualifications and experience; identification of risk; resources; forward-thinking ability, etc.</a:t>
                      </a:r>
                    </a:p>
                  </a:txBody>
                  <a:tcPr/>
                </a:tc>
                <a:extLst>
                  <a:ext uri="{0D108BD9-81ED-4DB2-BD59-A6C34878D82A}">
                    <a16:rowId xmlns:a16="http://schemas.microsoft.com/office/drawing/2014/main" val="1817828491"/>
                  </a:ext>
                </a:extLst>
              </a:tr>
            </a:tbl>
          </a:graphicData>
        </a:graphic>
      </p:graphicFrame>
    </p:spTree>
    <p:extLst>
      <p:ext uri="{BB962C8B-B14F-4D97-AF65-F5344CB8AC3E}">
        <p14:creationId xmlns:p14="http://schemas.microsoft.com/office/powerpoint/2010/main" val="545410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a:extLst>
            <a:ext uri="{FF2B5EF4-FFF2-40B4-BE49-F238E27FC236}">
              <a16:creationId xmlns:a16="http://schemas.microsoft.com/office/drawing/2014/main" id="{0DE7D526-A6D6-D740-100C-520DFEFA7F1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1AD530B-84B3-CB12-5397-D8AC9CC0D660}"/>
              </a:ext>
            </a:extLst>
          </p:cNvPr>
          <p:cNvGrpSpPr/>
          <p:nvPr/>
        </p:nvGrpSpPr>
        <p:grpSpPr>
          <a:xfrm>
            <a:off x="349371" y="358176"/>
            <a:ext cx="17589251" cy="9570647"/>
            <a:chOff x="0" y="0"/>
            <a:chExt cx="23452334" cy="12760863"/>
          </a:xfrm>
          <a:solidFill>
            <a:schemeClr val="accent1">
              <a:lumMod val="20000"/>
              <a:lumOff val="80000"/>
            </a:schemeClr>
          </a:solidFill>
        </p:grpSpPr>
        <p:sp>
          <p:nvSpPr>
            <p:cNvPr id="3" name="Freeform 3">
              <a:extLst>
                <a:ext uri="{FF2B5EF4-FFF2-40B4-BE49-F238E27FC236}">
                  <a16:creationId xmlns:a16="http://schemas.microsoft.com/office/drawing/2014/main" id="{3F2FBD01-5BA8-9252-A974-6AB78E0250B5}"/>
                </a:ext>
              </a:extLst>
            </p:cNvPr>
            <p:cNvSpPr/>
            <p:nvPr/>
          </p:nvSpPr>
          <p:spPr>
            <a:xfrm>
              <a:off x="0" y="0"/>
              <a:ext cx="23452328" cy="12760833"/>
            </a:xfrm>
            <a:custGeom>
              <a:avLst/>
              <a:gdLst/>
              <a:ahLst/>
              <a:cxnLst/>
              <a:rect l="l" t="t" r="r" b="b"/>
              <a:pathLst>
                <a:path w="23452328" h="12760833">
                  <a:moveTo>
                    <a:pt x="0" y="0"/>
                  </a:moveTo>
                  <a:lnTo>
                    <a:pt x="23452328" y="0"/>
                  </a:lnTo>
                  <a:lnTo>
                    <a:pt x="23452328" y="12760833"/>
                  </a:lnTo>
                  <a:lnTo>
                    <a:pt x="0" y="12760833"/>
                  </a:lnTo>
                  <a:close/>
                </a:path>
              </a:pathLst>
            </a:custGeom>
            <a:grpFill/>
          </p:spPr>
          <p:txBody>
            <a:bodyPr/>
            <a:lstStyle/>
            <a:p>
              <a:endParaRPr lang="en-US"/>
            </a:p>
          </p:txBody>
        </p:sp>
      </p:grpSp>
      <p:sp>
        <p:nvSpPr>
          <p:cNvPr id="7" name="TextBox 7">
            <a:extLst>
              <a:ext uri="{FF2B5EF4-FFF2-40B4-BE49-F238E27FC236}">
                <a16:creationId xmlns:a16="http://schemas.microsoft.com/office/drawing/2014/main" id="{71CE1F5B-C6ED-1350-1979-5F6C1D93AE02}"/>
              </a:ext>
            </a:extLst>
          </p:cNvPr>
          <p:cNvSpPr txBox="1"/>
          <p:nvPr/>
        </p:nvSpPr>
        <p:spPr>
          <a:xfrm>
            <a:off x="850476" y="647700"/>
            <a:ext cx="16587042" cy="1495794"/>
          </a:xfrm>
          <a:prstGeom prst="rect">
            <a:avLst/>
          </a:prstGeom>
        </p:spPr>
        <p:txBody>
          <a:bodyPr wrap="square" lIns="0" tIns="0" rIns="0" bIns="0" rtlCol="0" anchor="t">
            <a:spAutoFit/>
          </a:bodyPr>
          <a:lstStyle/>
          <a:p>
            <a:pPr algn="ctr">
              <a:lnSpc>
                <a:spcPts val="5672"/>
              </a:lnSpc>
            </a:pPr>
            <a:r>
              <a:rPr lang="en-US" sz="6600" spc="-7" dirty="0">
                <a:solidFill>
                  <a:srgbClr val="000000"/>
                </a:solidFill>
                <a:latin typeface="PT Sans Bold"/>
              </a:rPr>
              <a:t>Request for Proposal (RFP)  vs Request for Qualifications (RFQ)</a:t>
            </a:r>
          </a:p>
        </p:txBody>
      </p:sp>
      <p:sp>
        <p:nvSpPr>
          <p:cNvPr id="8" name="TextBox 8">
            <a:extLst>
              <a:ext uri="{FF2B5EF4-FFF2-40B4-BE49-F238E27FC236}">
                <a16:creationId xmlns:a16="http://schemas.microsoft.com/office/drawing/2014/main" id="{BEB03798-7E5C-3760-857C-33BEDEAA338E}"/>
              </a:ext>
            </a:extLst>
          </p:cNvPr>
          <p:cNvSpPr txBox="1"/>
          <p:nvPr/>
        </p:nvSpPr>
        <p:spPr>
          <a:xfrm>
            <a:off x="1111491" y="2933700"/>
            <a:ext cx="16065005" cy="6540252"/>
          </a:xfrm>
          <a:prstGeom prst="rect">
            <a:avLst/>
          </a:prstGeom>
        </p:spPr>
        <p:txBody>
          <a:bodyPr wrap="square" lIns="0" tIns="0" rIns="0" bIns="0" rtlCol="0" anchor="t">
            <a:spAutoFit/>
          </a:bodyPr>
          <a:lstStyle/>
          <a:p>
            <a:pPr algn="l"/>
            <a:r>
              <a:rPr lang="en-US" sz="3500" spc="-6" dirty="0">
                <a:solidFill>
                  <a:srgbClr val="000000"/>
                </a:solidFill>
                <a:latin typeface="PT Sans "/>
              </a:rPr>
              <a:t>Request for Qualifications (RFQ) is a formal solicitation process for professional services, as defined by law (2254; architects, engineers, land surveyors) by case law or AG opinion (doctors, lawyers, nurses, teachers, etc.)</a:t>
            </a:r>
          </a:p>
          <a:p>
            <a:pPr algn="l"/>
            <a:endParaRPr lang="en-US" sz="3500" spc="-6" dirty="0">
              <a:solidFill>
                <a:srgbClr val="000000"/>
              </a:solidFill>
              <a:latin typeface="PT Sans "/>
            </a:endParaRPr>
          </a:p>
          <a:p>
            <a:pPr marL="457200" indent="-457200" algn="l">
              <a:buFont typeface="Arial" panose="020B0604020202020204" pitchFamily="34" charset="0"/>
              <a:buChar char="•"/>
            </a:pPr>
            <a:r>
              <a:rPr lang="en-US" sz="3000" spc="-6" dirty="0">
                <a:solidFill>
                  <a:srgbClr val="000000"/>
                </a:solidFill>
                <a:latin typeface="PT Sans "/>
              </a:rPr>
              <a:t>Price cannot be a determining factor of award and may not be discussed until after determination of most qualified firm/vendor.</a:t>
            </a:r>
          </a:p>
          <a:p>
            <a:pPr marL="457200" indent="-457200" algn="l">
              <a:buFont typeface="Arial" panose="020B0604020202020204" pitchFamily="34" charset="0"/>
              <a:buChar char="•"/>
            </a:pPr>
            <a:r>
              <a:rPr lang="en-US" sz="3000" spc="-6" dirty="0">
                <a:solidFill>
                  <a:srgbClr val="000000"/>
                </a:solidFill>
                <a:latin typeface="PT Sans "/>
              </a:rPr>
              <a:t>Award is based on the vendor deemed “most qualified”.  </a:t>
            </a:r>
          </a:p>
          <a:p>
            <a:pPr marL="457200" indent="-457200" algn="l">
              <a:buFont typeface="Arial" panose="020B0604020202020204" pitchFamily="34" charset="0"/>
              <a:buChar char="•"/>
            </a:pPr>
            <a:r>
              <a:rPr lang="en-US" sz="3000" spc="-6" dirty="0">
                <a:solidFill>
                  <a:srgbClr val="000000"/>
                </a:solidFill>
                <a:latin typeface="PT Sans "/>
              </a:rPr>
              <a:t>Two Step process  - Pricing is only requested after the qualifications are determined</a:t>
            </a:r>
          </a:p>
          <a:p>
            <a:pPr marL="457200" indent="-457200" algn="l">
              <a:buFont typeface="Arial" panose="020B0604020202020204" pitchFamily="34" charset="0"/>
              <a:buChar char="•"/>
            </a:pPr>
            <a:r>
              <a:rPr lang="en-US" sz="3000" spc="-6" dirty="0">
                <a:solidFill>
                  <a:srgbClr val="000000"/>
                </a:solidFill>
                <a:latin typeface="PT Sans "/>
              </a:rPr>
              <a:t>If identified by law, the services cannot be purchased in any manner other than what is specified in the statue.</a:t>
            </a:r>
          </a:p>
          <a:p>
            <a:pPr algn="l"/>
            <a:endParaRPr lang="en-US" sz="3500" spc="-6" dirty="0">
              <a:solidFill>
                <a:srgbClr val="000000"/>
              </a:solidFill>
              <a:latin typeface="PT Sans "/>
            </a:endParaRPr>
          </a:p>
          <a:p>
            <a:pPr algn="l"/>
            <a:r>
              <a:rPr lang="en-US" sz="3500" spc="-6" dirty="0">
                <a:solidFill>
                  <a:srgbClr val="000000"/>
                </a:solidFill>
                <a:latin typeface="PT Sans "/>
              </a:rPr>
              <a:t>If pricing is a determining factor, do not use the RFQ process.  The RFP process is a better method if pricing is going to be a determining factor</a:t>
            </a:r>
          </a:p>
        </p:txBody>
      </p:sp>
    </p:spTree>
    <p:extLst>
      <p:ext uri="{BB962C8B-B14F-4D97-AF65-F5344CB8AC3E}">
        <p14:creationId xmlns:p14="http://schemas.microsoft.com/office/powerpoint/2010/main" val="864959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a:extLst>
            <a:ext uri="{FF2B5EF4-FFF2-40B4-BE49-F238E27FC236}">
              <a16:creationId xmlns:a16="http://schemas.microsoft.com/office/drawing/2014/main" id="{9A781E53-93FC-C6F6-9232-27537EA3D55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44C5739-40F6-A32B-89C4-D3A3BD127A2D}"/>
              </a:ext>
            </a:extLst>
          </p:cNvPr>
          <p:cNvGrpSpPr/>
          <p:nvPr/>
        </p:nvGrpSpPr>
        <p:grpSpPr>
          <a:xfrm>
            <a:off x="349371" y="358177"/>
            <a:ext cx="17481429" cy="9281124"/>
            <a:chOff x="0" y="0"/>
            <a:chExt cx="23452334" cy="12760863"/>
          </a:xfrm>
          <a:solidFill>
            <a:schemeClr val="accent1">
              <a:lumMod val="20000"/>
              <a:lumOff val="80000"/>
            </a:schemeClr>
          </a:solidFill>
        </p:grpSpPr>
        <p:sp>
          <p:nvSpPr>
            <p:cNvPr id="3" name="Freeform 3">
              <a:extLst>
                <a:ext uri="{FF2B5EF4-FFF2-40B4-BE49-F238E27FC236}">
                  <a16:creationId xmlns:a16="http://schemas.microsoft.com/office/drawing/2014/main" id="{C2756A8E-EC84-21E0-0836-3482C5823EE2}"/>
                </a:ext>
              </a:extLst>
            </p:cNvPr>
            <p:cNvSpPr/>
            <p:nvPr/>
          </p:nvSpPr>
          <p:spPr>
            <a:xfrm>
              <a:off x="0" y="0"/>
              <a:ext cx="23452328" cy="12760833"/>
            </a:xfrm>
            <a:custGeom>
              <a:avLst/>
              <a:gdLst/>
              <a:ahLst/>
              <a:cxnLst/>
              <a:rect l="l" t="t" r="r" b="b"/>
              <a:pathLst>
                <a:path w="23452328" h="12760833">
                  <a:moveTo>
                    <a:pt x="0" y="0"/>
                  </a:moveTo>
                  <a:lnTo>
                    <a:pt x="23452328" y="0"/>
                  </a:lnTo>
                  <a:lnTo>
                    <a:pt x="23452328" y="12760833"/>
                  </a:lnTo>
                  <a:lnTo>
                    <a:pt x="0" y="12760833"/>
                  </a:lnTo>
                  <a:close/>
                </a:path>
              </a:pathLst>
            </a:custGeom>
            <a:grpFill/>
          </p:spPr>
          <p:txBody>
            <a:bodyPr/>
            <a:lstStyle/>
            <a:p>
              <a:endParaRPr lang="en-US"/>
            </a:p>
          </p:txBody>
        </p:sp>
      </p:grpSp>
      <p:sp>
        <p:nvSpPr>
          <p:cNvPr id="7" name="TextBox 7">
            <a:extLst>
              <a:ext uri="{FF2B5EF4-FFF2-40B4-BE49-F238E27FC236}">
                <a16:creationId xmlns:a16="http://schemas.microsoft.com/office/drawing/2014/main" id="{2D44CBCE-2AAC-E56A-A2A5-C243F05120DE}"/>
              </a:ext>
            </a:extLst>
          </p:cNvPr>
          <p:cNvSpPr txBox="1"/>
          <p:nvPr/>
        </p:nvSpPr>
        <p:spPr>
          <a:xfrm>
            <a:off x="850476" y="647700"/>
            <a:ext cx="16587042" cy="764825"/>
          </a:xfrm>
          <a:prstGeom prst="rect">
            <a:avLst/>
          </a:prstGeom>
        </p:spPr>
        <p:txBody>
          <a:bodyPr wrap="square" lIns="0" tIns="0" rIns="0" bIns="0" rtlCol="0" anchor="t">
            <a:spAutoFit/>
          </a:bodyPr>
          <a:lstStyle/>
          <a:p>
            <a:pPr algn="ctr">
              <a:lnSpc>
                <a:spcPts val="5672"/>
              </a:lnSpc>
            </a:pPr>
            <a:r>
              <a:rPr lang="en-US" sz="6600" spc="-7" dirty="0">
                <a:solidFill>
                  <a:srgbClr val="000000"/>
                </a:solidFill>
                <a:latin typeface="PT Sans Bold"/>
              </a:rPr>
              <a:t>Request for Information - RPI</a:t>
            </a:r>
          </a:p>
        </p:txBody>
      </p:sp>
      <p:sp>
        <p:nvSpPr>
          <p:cNvPr id="8" name="TextBox 8">
            <a:extLst>
              <a:ext uri="{FF2B5EF4-FFF2-40B4-BE49-F238E27FC236}">
                <a16:creationId xmlns:a16="http://schemas.microsoft.com/office/drawing/2014/main" id="{DA588EBE-E013-51E5-58D6-A11F5B35B2D3}"/>
              </a:ext>
            </a:extLst>
          </p:cNvPr>
          <p:cNvSpPr txBox="1"/>
          <p:nvPr/>
        </p:nvSpPr>
        <p:spPr>
          <a:xfrm>
            <a:off x="850476" y="2143495"/>
            <a:ext cx="16065005" cy="4695901"/>
          </a:xfrm>
          <a:prstGeom prst="rect">
            <a:avLst/>
          </a:prstGeom>
        </p:spPr>
        <p:txBody>
          <a:bodyPr wrap="square" lIns="0" tIns="0" rIns="0" bIns="0" rtlCol="0" anchor="t">
            <a:spAutoFit/>
          </a:bodyPr>
          <a:lstStyle/>
          <a:p>
            <a:pPr algn="l"/>
            <a:r>
              <a:rPr lang="en-US" sz="3500" spc="-6" dirty="0">
                <a:solidFill>
                  <a:srgbClr val="000000"/>
                </a:solidFill>
                <a:latin typeface="PT Sans "/>
              </a:rPr>
              <a:t>This is an officially and publicly advertised all-call to the vendors in a specific industry to weigh in on an idea for product or service.  It if often used when an organization does not know all the available information about a project, item, or service and needs all available information from the expert (vendor community).</a:t>
            </a:r>
          </a:p>
          <a:p>
            <a:pPr algn="l"/>
            <a:endParaRPr lang="en-US" sz="3500" spc="-6" dirty="0">
              <a:solidFill>
                <a:srgbClr val="000000"/>
              </a:solidFill>
              <a:latin typeface="PT Sans "/>
            </a:endParaRPr>
          </a:p>
          <a:p>
            <a:pPr marL="457200" indent="-457200" algn="l">
              <a:lnSpc>
                <a:spcPct val="150000"/>
              </a:lnSpc>
              <a:buFont typeface="Arial" panose="020B0604020202020204" pitchFamily="34" charset="0"/>
              <a:buChar char="•"/>
            </a:pPr>
            <a:r>
              <a:rPr lang="en-US" sz="3000" spc="-6" dirty="0">
                <a:solidFill>
                  <a:srgbClr val="000000"/>
                </a:solidFill>
                <a:latin typeface="PT Sans "/>
              </a:rPr>
              <a:t>No award can occur from this event</a:t>
            </a:r>
          </a:p>
          <a:p>
            <a:pPr marL="457200" indent="-457200" algn="l">
              <a:lnSpc>
                <a:spcPct val="150000"/>
              </a:lnSpc>
              <a:buFont typeface="Arial" panose="020B0604020202020204" pitchFamily="34" charset="0"/>
              <a:buChar char="•"/>
            </a:pPr>
            <a:r>
              <a:rPr lang="en-US" sz="3000" spc="-6" dirty="0">
                <a:solidFill>
                  <a:srgbClr val="000000"/>
                </a:solidFill>
                <a:latin typeface="PT Sans "/>
              </a:rPr>
              <a:t>Used to determine future specifications or definition of agency needs</a:t>
            </a:r>
          </a:p>
          <a:p>
            <a:pPr marL="457200" indent="-457200" algn="l">
              <a:lnSpc>
                <a:spcPct val="150000"/>
              </a:lnSpc>
              <a:buFont typeface="Arial" panose="020B0604020202020204" pitchFamily="34" charset="0"/>
              <a:buChar char="•"/>
            </a:pPr>
            <a:r>
              <a:rPr lang="en-US" sz="3000" spc="-6" dirty="0">
                <a:solidFill>
                  <a:srgbClr val="000000"/>
                </a:solidFill>
                <a:latin typeface="PT Sans "/>
              </a:rPr>
              <a:t>This instrument is used to identify information needed</a:t>
            </a:r>
          </a:p>
        </p:txBody>
      </p:sp>
    </p:spTree>
    <p:extLst>
      <p:ext uri="{BB962C8B-B14F-4D97-AF65-F5344CB8AC3E}">
        <p14:creationId xmlns:p14="http://schemas.microsoft.com/office/powerpoint/2010/main" val="282029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346755" y="365904"/>
            <a:ext cx="17589251" cy="9570647"/>
            <a:chOff x="0" y="0"/>
            <a:chExt cx="23452334" cy="12760863"/>
          </a:xfrm>
        </p:grpSpPr>
        <p:sp>
          <p:nvSpPr>
            <p:cNvPr id="3" name="Freeform 3"/>
            <p:cNvSpPr/>
            <p:nvPr/>
          </p:nvSpPr>
          <p:spPr>
            <a:xfrm>
              <a:off x="0" y="0"/>
              <a:ext cx="23452328" cy="12760833"/>
            </a:xfrm>
            <a:custGeom>
              <a:avLst/>
              <a:gdLst/>
              <a:ahLst/>
              <a:cxnLst/>
              <a:rect l="l" t="t" r="r" b="b"/>
              <a:pathLst>
                <a:path w="23452328" h="12760833">
                  <a:moveTo>
                    <a:pt x="0" y="0"/>
                  </a:moveTo>
                  <a:lnTo>
                    <a:pt x="23452328" y="0"/>
                  </a:lnTo>
                  <a:lnTo>
                    <a:pt x="23452328" y="12760833"/>
                  </a:lnTo>
                  <a:lnTo>
                    <a:pt x="0" y="12760833"/>
                  </a:lnTo>
                  <a:close/>
                </a:path>
              </a:pathLst>
            </a:custGeom>
            <a:solidFill>
              <a:srgbClr val="FFFFFF"/>
            </a:solidFill>
          </p:spPr>
          <p:txBody>
            <a:bodyPr/>
            <a:lstStyle/>
            <a:p>
              <a:endParaRPr lang="en-US"/>
            </a:p>
          </p:txBody>
        </p:sp>
      </p:grpSp>
      <p:sp>
        <p:nvSpPr>
          <p:cNvPr id="6" name="TextBox 6"/>
          <p:cNvSpPr txBox="1"/>
          <p:nvPr/>
        </p:nvSpPr>
        <p:spPr>
          <a:xfrm>
            <a:off x="16805445" y="613251"/>
            <a:ext cx="256204" cy="356458"/>
          </a:xfrm>
          <a:prstGeom prst="rect">
            <a:avLst/>
          </a:prstGeom>
        </p:spPr>
        <p:txBody>
          <a:bodyPr lIns="0" tIns="0" rIns="0" bIns="0" rtlCol="0" anchor="t">
            <a:spAutoFit/>
          </a:bodyPr>
          <a:lstStyle/>
          <a:p>
            <a:pPr algn="ctr">
              <a:lnSpc>
                <a:spcPts val="1890"/>
              </a:lnSpc>
            </a:pPr>
            <a:r>
              <a:rPr lang="en-US" sz="1575">
                <a:solidFill>
                  <a:srgbClr val="FFFFFF"/>
                </a:solidFill>
                <a:latin typeface="Poppins Medium"/>
              </a:rPr>
              <a:t>‹#›</a:t>
            </a:r>
          </a:p>
        </p:txBody>
      </p:sp>
      <p:grpSp>
        <p:nvGrpSpPr>
          <p:cNvPr id="7" name="Group 7"/>
          <p:cNvGrpSpPr/>
          <p:nvPr/>
        </p:nvGrpSpPr>
        <p:grpSpPr>
          <a:xfrm>
            <a:off x="642474" y="2397622"/>
            <a:ext cx="17005434" cy="3380963"/>
            <a:chOff x="0" y="0"/>
            <a:chExt cx="22673912" cy="4507951"/>
          </a:xfrm>
        </p:grpSpPr>
        <p:sp>
          <p:nvSpPr>
            <p:cNvPr id="8" name="Freeform 8"/>
            <p:cNvSpPr/>
            <p:nvPr/>
          </p:nvSpPr>
          <p:spPr>
            <a:xfrm>
              <a:off x="0" y="0"/>
              <a:ext cx="22673946" cy="4507992"/>
            </a:xfrm>
            <a:custGeom>
              <a:avLst/>
              <a:gdLst/>
              <a:ahLst/>
              <a:cxnLst/>
              <a:rect l="l" t="t" r="r" b="b"/>
              <a:pathLst>
                <a:path w="22673946" h="4507992">
                  <a:moveTo>
                    <a:pt x="0" y="1044956"/>
                  </a:moveTo>
                  <a:lnTo>
                    <a:pt x="20685761" y="1044956"/>
                  </a:lnTo>
                  <a:lnTo>
                    <a:pt x="20685761" y="0"/>
                  </a:lnTo>
                  <a:lnTo>
                    <a:pt x="22673946" y="2253996"/>
                  </a:lnTo>
                  <a:lnTo>
                    <a:pt x="20685761" y="4507992"/>
                  </a:lnTo>
                  <a:lnTo>
                    <a:pt x="20685761" y="3463036"/>
                  </a:lnTo>
                  <a:lnTo>
                    <a:pt x="0" y="3463036"/>
                  </a:lnTo>
                  <a:close/>
                </a:path>
              </a:pathLst>
            </a:custGeom>
            <a:solidFill>
              <a:srgbClr val="F2F2F2"/>
            </a:solidFill>
          </p:spPr>
          <p:txBody>
            <a:bodyPr/>
            <a:lstStyle/>
            <a:p>
              <a:endParaRPr lang="en-US"/>
            </a:p>
          </p:txBody>
        </p:sp>
      </p:grpSp>
      <p:grpSp>
        <p:nvGrpSpPr>
          <p:cNvPr id="9" name="Group 9"/>
          <p:cNvGrpSpPr/>
          <p:nvPr/>
        </p:nvGrpSpPr>
        <p:grpSpPr>
          <a:xfrm>
            <a:off x="7458229" y="2397622"/>
            <a:ext cx="3373924" cy="3373925"/>
            <a:chOff x="0" y="0"/>
            <a:chExt cx="4498565" cy="4498567"/>
          </a:xfrm>
        </p:grpSpPr>
        <p:sp>
          <p:nvSpPr>
            <p:cNvPr id="10" name="Freeform 10"/>
            <p:cNvSpPr/>
            <p:nvPr/>
          </p:nvSpPr>
          <p:spPr>
            <a:xfrm>
              <a:off x="0" y="0"/>
              <a:ext cx="4498594" cy="4498594"/>
            </a:xfrm>
            <a:custGeom>
              <a:avLst/>
              <a:gdLst/>
              <a:ahLst/>
              <a:cxnLst/>
              <a:rect l="l" t="t" r="r" b="b"/>
              <a:pathLst>
                <a:path w="4498594" h="4498594">
                  <a:moveTo>
                    <a:pt x="0" y="2249297"/>
                  </a:moveTo>
                  <a:cubicBezTo>
                    <a:pt x="0" y="1006983"/>
                    <a:pt x="1006983" y="0"/>
                    <a:pt x="2249297" y="0"/>
                  </a:cubicBezTo>
                  <a:cubicBezTo>
                    <a:pt x="3491611" y="0"/>
                    <a:pt x="4498594" y="1006983"/>
                    <a:pt x="4498594" y="2249297"/>
                  </a:cubicBezTo>
                  <a:cubicBezTo>
                    <a:pt x="4498594" y="3491611"/>
                    <a:pt x="3491484" y="4498594"/>
                    <a:pt x="2249297" y="4498594"/>
                  </a:cubicBezTo>
                  <a:cubicBezTo>
                    <a:pt x="1007110" y="4498594"/>
                    <a:pt x="0" y="3491484"/>
                    <a:pt x="0" y="2249297"/>
                  </a:cubicBezTo>
                  <a:close/>
                </a:path>
              </a:pathLst>
            </a:custGeom>
            <a:solidFill>
              <a:srgbClr val="DF5327"/>
            </a:solidFill>
          </p:spPr>
          <p:txBody>
            <a:bodyPr/>
            <a:lstStyle/>
            <a:p>
              <a:endParaRPr lang="en-US"/>
            </a:p>
          </p:txBody>
        </p:sp>
      </p:grpSp>
      <p:grpSp>
        <p:nvGrpSpPr>
          <p:cNvPr id="11" name="Group 11"/>
          <p:cNvGrpSpPr/>
          <p:nvPr/>
        </p:nvGrpSpPr>
        <p:grpSpPr>
          <a:xfrm>
            <a:off x="2712815" y="2457177"/>
            <a:ext cx="3373925" cy="3373925"/>
            <a:chOff x="0" y="0"/>
            <a:chExt cx="4498567" cy="4498567"/>
          </a:xfrm>
        </p:grpSpPr>
        <p:sp>
          <p:nvSpPr>
            <p:cNvPr id="12" name="Freeform 12"/>
            <p:cNvSpPr/>
            <p:nvPr/>
          </p:nvSpPr>
          <p:spPr>
            <a:xfrm>
              <a:off x="0" y="0"/>
              <a:ext cx="4498594" cy="4498594"/>
            </a:xfrm>
            <a:custGeom>
              <a:avLst/>
              <a:gdLst/>
              <a:ahLst/>
              <a:cxnLst/>
              <a:rect l="l" t="t" r="r" b="b"/>
              <a:pathLst>
                <a:path w="4498594" h="4498594">
                  <a:moveTo>
                    <a:pt x="0" y="2249297"/>
                  </a:moveTo>
                  <a:cubicBezTo>
                    <a:pt x="0" y="1006983"/>
                    <a:pt x="1006983" y="0"/>
                    <a:pt x="2249297" y="0"/>
                  </a:cubicBezTo>
                  <a:cubicBezTo>
                    <a:pt x="3491611" y="0"/>
                    <a:pt x="4498594" y="1006983"/>
                    <a:pt x="4498594" y="2249297"/>
                  </a:cubicBezTo>
                  <a:cubicBezTo>
                    <a:pt x="4498594" y="3491611"/>
                    <a:pt x="3491484" y="4498594"/>
                    <a:pt x="2249297" y="4498594"/>
                  </a:cubicBezTo>
                  <a:cubicBezTo>
                    <a:pt x="1007110" y="4498594"/>
                    <a:pt x="0" y="3491484"/>
                    <a:pt x="0" y="2249297"/>
                  </a:cubicBezTo>
                  <a:close/>
                </a:path>
              </a:pathLst>
            </a:custGeom>
            <a:solidFill>
              <a:srgbClr val="A6B727"/>
            </a:solidFill>
          </p:spPr>
          <p:txBody>
            <a:bodyPr/>
            <a:lstStyle/>
            <a:p>
              <a:endParaRPr lang="en-US"/>
            </a:p>
          </p:txBody>
        </p:sp>
      </p:grpSp>
      <p:grpSp>
        <p:nvGrpSpPr>
          <p:cNvPr id="13" name="Group 13"/>
          <p:cNvGrpSpPr/>
          <p:nvPr/>
        </p:nvGrpSpPr>
        <p:grpSpPr>
          <a:xfrm>
            <a:off x="12303772" y="2397622"/>
            <a:ext cx="3373925" cy="3373925"/>
            <a:chOff x="0" y="0"/>
            <a:chExt cx="4498567" cy="4498567"/>
          </a:xfrm>
        </p:grpSpPr>
        <p:sp>
          <p:nvSpPr>
            <p:cNvPr id="14" name="Freeform 14"/>
            <p:cNvSpPr/>
            <p:nvPr/>
          </p:nvSpPr>
          <p:spPr>
            <a:xfrm>
              <a:off x="0" y="0"/>
              <a:ext cx="4498594" cy="4498594"/>
            </a:xfrm>
            <a:custGeom>
              <a:avLst/>
              <a:gdLst/>
              <a:ahLst/>
              <a:cxnLst/>
              <a:rect l="l" t="t" r="r" b="b"/>
              <a:pathLst>
                <a:path w="4498594" h="4498594">
                  <a:moveTo>
                    <a:pt x="0" y="2249297"/>
                  </a:moveTo>
                  <a:cubicBezTo>
                    <a:pt x="0" y="1006983"/>
                    <a:pt x="1006983" y="0"/>
                    <a:pt x="2249297" y="0"/>
                  </a:cubicBezTo>
                  <a:cubicBezTo>
                    <a:pt x="3491611" y="0"/>
                    <a:pt x="4498594" y="1006983"/>
                    <a:pt x="4498594" y="2249297"/>
                  </a:cubicBezTo>
                  <a:cubicBezTo>
                    <a:pt x="4498594" y="3491611"/>
                    <a:pt x="3491484" y="4498594"/>
                    <a:pt x="2249297" y="4498594"/>
                  </a:cubicBezTo>
                  <a:cubicBezTo>
                    <a:pt x="1007110" y="4498594"/>
                    <a:pt x="0" y="3491484"/>
                    <a:pt x="0" y="2249297"/>
                  </a:cubicBezTo>
                  <a:close/>
                </a:path>
              </a:pathLst>
            </a:custGeom>
            <a:solidFill>
              <a:srgbClr val="FE9E00"/>
            </a:solidFill>
          </p:spPr>
          <p:txBody>
            <a:bodyPr/>
            <a:lstStyle/>
            <a:p>
              <a:endParaRPr lang="en-US"/>
            </a:p>
          </p:txBody>
        </p:sp>
      </p:grpSp>
      <p:grpSp>
        <p:nvGrpSpPr>
          <p:cNvPr id="15" name="Group 15"/>
          <p:cNvGrpSpPr/>
          <p:nvPr/>
        </p:nvGrpSpPr>
        <p:grpSpPr>
          <a:xfrm>
            <a:off x="13465018" y="3044161"/>
            <a:ext cx="1109760" cy="1041227"/>
            <a:chOff x="0" y="0"/>
            <a:chExt cx="1479680" cy="1388302"/>
          </a:xfrm>
        </p:grpSpPr>
        <p:sp>
          <p:nvSpPr>
            <p:cNvPr id="16" name="Freeform 16"/>
            <p:cNvSpPr/>
            <p:nvPr/>
          </p:nvSpPr>
          <p:spPr>
            <a:xfrm>
              <a:off x="0" y="0"/>
              <a:ext cx="1479677" cy="1388237"/>
            </a:xfrm>
            <a:custGeom>
              <a:avLst/>
              <a:gdLst/>
              <a:ahLst/>
              <a:cxnLst/>
              <a:rect l="l" t="t" r="r" b="b"/>
              <a:pathLst>
                <a:path w="1479677" h="1388237">
                  <a:moveTo>
                    <a:pt x="92456" y="509143"/>
                  </a:moveTo>
                  <a:lnTo>
                    <a:pt x="277876" y="509143"/>
                  </a:lnTo>
                  <a:lnTo>
                    <a:pt x="277876" y="1202817"/>
                  </a:lnTo>
                  <a:lnTo>
                    <a:pt x="462661" y="1202817"/>
                  </a:lnTo>
                  <a:lnTo>
                    <a:pt x="462661" y="509143"/>
                  </a:lnTo>
                  <a:lnTo>
                    <a:pt x="648081" y="509143"/>
                  </a:lnTo>
                  <a:lnTo>
                    <a:pt x="648081" y="1202817"/>
                  </a:lnTo>
                  <a:lnTo>
                    <a:pt x="832231" y="1202817"/>
                  </a:lnTo>
                  <a:lnTo>
                    <a:pt x="832231" y="509143"/>
                  </a:lnTo>
                  <a:lnTo>
                    <a:pt x="1017651" y="509143"/>
                  </a:lnTo>
                  <a:lnTo>
                    <a:pt x="1017651" y="1202817"/>
                  </a:lnTo>
                  <a:lnTo>
                    <a:pt x="1202436" y="1202817"/>
                  </a:lnTo>
                  <a:lnTo>
                    <a:pt x="1202436" y="509143"/>
                  </a:lnTo>
                  <a:lnTo>
                    <a:pt x="1387221" y="509143"/>
                  </a:lnTo>
                  <a:lnTo>
                    <a:pt x="1387221" y="1202817"/>
                  </a:lnTo>
                  <a:lnTo>
                    <a:pt x="1479677" y="1202817"/>
                  </a:lnTo>
                  <a:lnTo>
                    <a:pt x="1479677" y="1388237"/>
                  </a:lnTo>
                  <a:lnTo>
                    <a:pt x="0" y="1388237"/>
                  </a:lnTo>
                  <a:lnTo>
                    <a:pt x="0" y="1202817"/>
                  </a:lnTo>
                  <a:lnTo>
                    <a:pt x="92456" y="1202817"/>
                  </a:lnTo>
                  <a:close/>
                  <a:moveTo>
                    <a:pt x="740410" y="185674"/>
                  </a:moveTo>
                  <a:cubicBezTo>
                    <a:pt x="714375" y="185674"/>
                    <a:pt x="694182" y="206502"/>
                    <a:pt x="694182" y="231902"/>
                  </a:cubicBezTo>
                  <a:cubicBezTo>
                    <a:pt x="694182" y="257302"/>
                    <a:pt x="714375" y="278130"/>
                    <a:pt x="740410" y="278130"/>
                  </a:cubicBezTo>
                  <a:cubicBezTo>
                    <a:pt x="765302" y="278130"/>
                    <a:pt x="786003" y="257302"/>
                    <a:pt x="786003" y="231902"/>
                  </a:cubicBezTo>
                  <a:cubicBezTo>
                    <a:pt x="786003" y="206502"/>
                    <a:pt x="765302" y="185674"/>
                    <a:pt x="740410" y="185674"/>
                  </a:cubicBezTo>
                  <a:close/>
                  <a:moveTo>
                    <a:pt x="740410" y="0"/>
                  </a:moveTo>
                  <a:lnTo>
                    <a:pt x="1479677" y="245110"/>
                  </a:lnTo>
                  <a:lnTo>
                    <a:pt x="1479677" y="417068"/>
                  </a:lnTo>
                  <a:lnTo>
                    <a:pt x="0" y="417068"/>
                  </a:lnTo>
                  <a:lnTo>
                    <a:pt x="0" y="245110"/>
                  </a:lnTo>
                  <a:close/>
                </a:path>
              </a:pathLst>
            </a:custGeom>
            <a:solidFill>
              <a:srgbClr val="FFFFFF"/>
            </a:solidFill>
          </p:spPr>
          <p:txBody>
            <a:bodyPr/>
            <a:lstStyle/>
            <a:p>
              <a:endParaRPr lang="en-US"/>
            </a:p>
          </p:txBody>
        </p:sp>
      </p:grpSp>
      <p:grpSp>
        <p:nvGrpSpPr>
          <p:cNvPr id="17" name="Group 17"/>
          <p:cNvGrpSpPr/>
          <p:nvPr/>
        </p:nvGrpSpPr>
        <p:grpSpPr>
          <a:xfrm>
            <a:off x="3744173" y="3170878"/>
            <a:ext cx="1109758" cy="902203"/>
            <a:chOff x="0" y="0"/>
            <a:chExt cx="1479678" cy="1202938"/>
          </a:xfrm>
        </p:grpSpPr>
        <p:sp>
          <p:nvSpPr>
            <p:cNvPr id="18" name="Freeform 18"/>
            <p:cNvSpPr/>
            <p:nvPr/>
          </p:nvSpPr>
          <p:spPr>
            <a:xfrm>
              <a:off x="0" y="0"/>
              <a:ext cx="1479804" cy="1202944"/>
            </a:xfrm>
            <a:custGeom>
              <a:avLst/>
              <a:gdLst/>
              <a:ahLst/>
              <a:cxnLst/>
              <a:rect l="l" t="t" r="r" b="b"/>
              <a:pathLst>
                <a:path w="1479804" h="1202944">
                  <a:moveTo>
                    <a:pt x="0" y="1109599"/>
                  </a:moveTo>
                  <a:lnTo>
                    <a:pt x="1479677" y="1109599"/>
                  </a:lnTo>
                  <a:lnTo>
                    <a:pt x="1479677" y="1202944"/>
                  </a:lnTo>
                  <a:lnTo>
                    <a:pt x="0" y="1202944"/>
                  </a:lnTo>
                  <a:close/>
                  <a:moveTo>
                    <a:pt x="786003" y="0"/>
                  </a:moveTo>
                  <a:lnTo>
                    <a:pt x="1063625" y="0"/>
                  </a:lnTo>
                  <a:lnTo>
                    <a:pt x="1063625" y="924560"/>
                  </a:lnTo>
                  <a:lnTo>
                    <a:pt x="1155954" y="924560"/>
                  </a:lnTo>
                  <a:lnTo>
                    <a:pt x="1155954" y="231013"/>
                  </a:lnTo>
                  <a:lnTo>
                    <a:pt x="1433576" y="231013"/>
                  </a:lnTo>
                  <a:lnTo>
                    <a:pt x="1433576" y="924560"/>
                  </a:lnTo>
                  <a:lnTo>
                    <a:pt x="1479804" y="924560"/>
                  </a:lnTo>
                  <a:lnTo>
                    <a:pt x="1479804" y="1017524"/>
                  </a:lnTo>
                  <a:lnTo>
                    <a:pt x="1340612" y="1017524"/>
                  </a:lnTo>
                  <a:lnTo>
                    <a:pt x="1340612" y="323342"/>
                  </a:lnTo>
                  <a:lnTo>
                    <a:pt x="1248283" y="323342"/>
                  </a:lnTo>
                  <a:lnTo>
                    <a:pt x="1248283" y="1017524"/>
                  </a:lnTo>
                  <a:lnTo>
                    <a:pt x="971296" y="1017524"/>
                  </a:lnTo>
                  <a:lnTo>
                    <a:pt x="971296" y="92456"/>
                  </a:lnTo>
                  <a:lnTo>
                    <a:pt x="878332" y="92456"/>
                  </a:lnTo>
                  <a:lnTo>
                    <a:pt x="878332" y="1017524"/>
                  </a:lnTo>
                  <a:lnTo>
                    <a:pt x="601345" y="1017524"/>
                  </a:lnTo>
                  <a:lnTo>
                    <a:pt x="601345" y="415798"/>
                  </a:lnTo>
                  <a:lnTo>
                    <a:pt x="508381" y="415798"/>
                  </a:lnTo>
                  <a:lnTo>
                    <a:pt x="508381" y="1017524"/>
                  </a:lnTo>
                  <a:lnTo>
                    <a:pt x="231394" y="1017524"/>
                  </a:lnTo>
                  <a:lnTo>
                    <a:pt x="231394" y="647446"/>
                  </a:lnTo>
                  <a:lnTo>
                    <a:pt x="138557" y="647446"/>
                  </a:lnTo>
                  <a:lnTo>
                    <a:pt x="138557" y="1017524"/>
                  </a:lnTo>
                  <a:lnTo>
                    <a:pt x="0" y="1017524"/>
                  </a:lnTo>
                  <a:lnTo>
                    <a:pt x="0" y="924560"/>
                  </a:lnTo>
                  <a:lnTo>
                    <a:pt x="46228" y="924560"/>
                  </a:lnTo>
                  <a:lnTo>
                    <a:pt x="46228" y="554990"/>
                  </a:lnTo>
                  <a:lnTo>
                    <a:pt x="323723" y="554990"/>
                  </a:lnTo>
                  <a:lnTo>
                    <a:pt x="323723" y="924560"/>
                  </a:lnTo>
                  <a:lnTo>
                    <a:pt x="416052" y="924560"/>
                  </a:lnTo>
                  <a:lnTo>
                    <a:pt x="416052" y="323342"/>
                  </a:lnTo>
                  <a:lnTo>
                    <a:pt x="693674" y="323342"/>
                  </a:lnTo>
                  <a:lnTo>
                    <a:pt x="693674" y="924560"/>
                  </a:lnTo>
                  <a:lnTo>
                    <a:pt x="786003" y="924560"/>
                  </a:lnTo>
                  <a:close/>
                </a:path>
              </a:pathLst>
            </a:custGeom>
            <a:solidFill>
              <a:srgbClr val="FFFFFF"/>
            </a:solidFill>
          </p:spPr>
          <p:txBody>
            <a:bodyPr/>
            <a:lstStyle/>
            <a:p>
              <a:endParaRPr lang="en-US"/>
            </a:p>
          </p:txBody>
        </p:sp>
      </p:grpSp>
      <p:sp>
        <p:nvSpPr>
          <p:cNvPr id="19" name="Freeform 19"/>
          <p:cNvSpPr/>
          <p:nvPr/>
        </p:nvSpPr>
        <p:spPr>
          <a:xfrm>
            <a:off x="8589332" y="3104984"/>
            <a:ext cx="1111717" cy="1039268"/>
          </a:xfrm>
          <a:custGeom>
            <a:avLst/>
            <a:gdLst/>
            <a:ahLst/>
            <a:cxnLst/>
            <a:rect l="l" t="t" r="r" b="b"/>
            <a:pathLst>
              <a:path w="1111717" h="1039268">
                <a:moveTo>
                  <a:pt x="0" y="0"/>
                </a:moveTo>
                <a:lnTo>
                  <a:pt x="1111717" y="0"/>
                </a:lnTo>
                <a:lnTo>
                  <a:pt x="1111717" y="1039268"/>
                </a:lnTo>
                <a:lnTo>
                  <a:pt x="0" y="10392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0" name="TextBox 20"/>
          <p:cNvSpPr txBox="1"/>
          <p:nvPr/>
        </p:nvSpPr>
        <p:spPr>
          <a:xfrm>
            <a:off x="3548815" y="4276526"/>
            <a:ext cx="1701943" cy="371897"/>
          </a:xfrm>
          <a:prstGeom prst="rect">
            <a:avLst/>
          </a:prstGeom>
        </p:spPr>
        <p:txBody>
          <a:bodyPr wrap="square" lIns="0" tIns="0" rIns="0" bIns="0" rtlCol="0" anchor="t">
            <a:spAutoFit/>
          </a:bodyPr>
          <a:lstStyle/>
          <a:p>
            <a:pPr algn="ctr">
              <a:lnSpc>
                <a:spcPts val="2881"/>
              </a:lnSpc>
            </a:pPr>
            <a:r>
              <a:rPr lang="en-US" sz="2500" dirty="0">
                <a:solidFill>
                  <a:srgbClr val="FFFFFF"/>
                </a:solidFill>
                <a:latin typeface="PT Sans Bold" panose="020B0703020203020204" charset="0"/>
              </a:rPr>
              <a:t>AUDITOR</a:t>
            </a:r>
          </a:p>
        </p:txBody>
      </p:sp>
      <p:sp>
        <p:nvSpPr>
          <p:cNvPr id="21" name="TextBox 21"/>
          <p:cNvSpPr txBox="1"/>
          <p:nvPr/>
        </p:nvSpPr>
        <p:spPr>
          <a:xfrm>
            <a:off x="8172703" y="4314955"/>
            <a:ext cx="2160852" cy="371897"/>
          </a:xfrm>
          <a:prstGeom prst="rect">
            <a:avLst/>
          </a:prstGeom>
        </p:spPr>
        <p:txBody>
          <a:bodyPr wrap="square" lIns="0" tIns="0" rIns="0" bIns="0" rtlCol="0" anchor="t">
            <a:spAutoFit/>
          </a:bodyPr>
          <a:lstStyle/>
          <a:p>
            <a:pPr algn="ctr">
              <a:lnSpc>
                <a:spcPts val="2881"/>
              </a:lnSpc>
            </a:pPr>
            <a:r>
              <a:rPr lang="en-US" sz="2500" dirty="0">
                <a:solidFill>
                  <a:srgbClr val="FFFFFF"/>
                </a:solidFill>
                <a:latin typeface="PT Sans Bold" panose="020B0703020203020204" charset="0"/>
              </a:rPr>
              <a:t>PURCHASING</a:t>
            </a:r>
          </a:p>
        </p:txBody>
      </p:sp>
      <p:sp>
        <p:nvSpPr>
          <p:cNvPr id="22" name="TextBox 22"/>
          <p:cNvSpPr txBox="1"/>
          <p:nvPr/>
        </p:nvSpPr>
        <p:spPr>
          <a:xfrm>
            <a:off x="12727794" y="4314955"/>
            <a:ext cx="2740806" cy="736997"/>
          </a:xfrm>
          <a:prstGeom prst="rect">
            <a:avLst/>
          </a:prstGeom>
        </p:spPr>
        <p:txBody>
          <a:bodyPr wrap="square" lIns="0" tIns="0" rIns="0" bIns="0" rtlCol="0" anchor="t">
            <a:spAutoFit/>
          </a:bodyPr>
          <a:lstStyle/>
          <a:p>
            <a:pPr algn="ctr">
              <a:lnSpc>
                <a:spcPts val="2881"/>
              </a:lnSpc>
            </a:pPr>
            <a:r>
              <a:rPr lang="en-US" sz="2500" dirty="0">
                <a:solidFill>
                  <a:srgbClr val="FFFFFF"/>
                </a:solidFill>
                <a:latin typeface="PT Sans Bold" panose="020B0703020203020204" charset="0"/>
              </a:rPr>
              <a:t>COMMISSIONERS</a:t>
            </a:r>
          </a:p>
          <a:p>
            <a:pPr algn="ctr">
              <a:lnSpc>
                <a:spcPts val="2881"/>
              </a:lnSpc>
            </a:pPr>
            <a:r>
              <a:rPr lang="en-US" sz="2500" dirty="0">
                <a:solidFill>
                  <a:srgbClr val="FFFFFF"/>
                </a:solidFill>
                <a:latin typeface="PT Sans Bold" panose="020B0703020203020204" charset="0"/>
              </a:rPr>
              <a:t>COURT</a:t>
            </a:r>
          </a:p>
        </p:txBody>
      </p:sp>
      <p:sp>
        <p:nvSpPr>
          <p:cNvPr id="23" name="TextBox 23"/>
          <p:cNvSpPr txBox="1"/>
          <p:nvPr/>
        </p:nvSpPr>
        <p:spPr>
          <a:xfrm>
            <a:off x="2481817" y="6020486"/>
            <a:ext cx="3929437" cy="1309461"/>
          </a:xfrm>
          <a:prstGeom prst="rect">
            <a:avLst/>
          </a:prstGeom>
        </p:spPr>
        <p:txBody>
          <a:bodyPr lIns="0" tIns="0" rIns="0" bIns="0" rtlCol="0" anchor="t">
            <a:spAutoFit/>
          </a:bodyPr>
          <a:lstStyle/>
          <a:p>
            <a:pPr algn="l">
              <a:lnSpc>
                <a:spcPts val="2626"/>
              </a:lnSpc>
            </a:pPr>
            <a:r>
              <a:rPr lang="en-US" sz="2000" b="1" dirty="0">
                <a:solidFill>
                  <a:srgbClr val="000000"/>
                </a:solidFill>
                <a:latin typeface="PT Sans "/>
              </a:rPr>
              <a:t>FUNCTIONS IN ALL COUNTY PROCESSES VIA BUDGET, ACCOUNTING, AP, RECORD KEEPING, TAXES, PAYROLL, and REPORTING</a:t>
            </a:r>
          </a:p>
        </p:txBody>
      </p:sp>
      <p:sp>
        <p:nvSpPr>
          <p:cNvPr id="24" name="TextBox 24"/>
          <p:cNvSpPr txBox="1"/>
          <p:nvPr/>
        </p:nvSpPr>
        <p:spPr>
          <a:xfrm>
            <a:off x="7004097" y="6048398"/>
            <a:ext cx="4372161" cy="1309461"/>
          </a:xfrm>
          <a:prstGeom prst="rect">
            <a:avLst/>
          </a:prstGeom>
        </p:spPr>
        <p:txBody>
          <a:bodyPr lIns="0" tIns="0" rIns="0" bIns="0" rtlCol="0" anchor="t">
            <a:spAutoFit/>
          </a:bodyPr>
          <a:lstStyle/>
          <a:p>
            <a:pPr algn="l">
              <a:lnSpc>
                <a:spcPts val="2626"/>
              </a:lnSpc>
            </a:pPr>
            <a:r>
              <a:rPr lang="en-US" sz="2000" b="1" dirty="0">
                <a:solidFill>
                  <a:srgbClr val="000000"/>
                </a:solidFill>
                <a:latin typeface="PT Sans "/>
              </a:rPr>
              <a:t>FUNCTIONS IN PLANNING &amp; BUYING PROCESS, ENSURING CORRECT PROCESS FOR PROJECT IN ACCORDANCE WITH STATUTORY REQUIREMENTS</a:t>
            </a:r>
          </a:p>
        </p:txBody>
      </p:sp>
      <p:sp>
        <p:nvSpPr>
          <p:cNvPr id="25" name="TextBox 25"/>
          <p:cNvSpPr txBox="1"/>
          <p:nvPr/>
        </p:nvSpPr>
        <p:spPr>
          <a:xfrm>
            <a:off x="12202069" y="6041478"/>
            <a:ext cx="3778477" cy="1309461"/>
          </a:xfrm>
          <a:prstGeom prst="rect">
            <a:avLst/>
          </a:prstGeom>
        </p:spPr>
        <p:txBody>
          <a:bodyPr lIns="0" tIns="0" rIns="0" bIns="0" rtlCol="0" anchor="t">
            <a:spAutoFit/>
          </a:bodyPr>
          <a:lstStyle/>
          <a:p>
            <a:pPr algn="l">
              <a:lnSpc>
                <a:spcPts val="2626"/>
              </a:lnSpc>
            </a:pPr>
            <a:r>
              <a:rPr lang="en-US" sz="2000" b="1" dirty="0">
                <a:solidFill>
                  <a:srgbClr val="000000"/>
                </a:solidFill>
                <a:latin typeface="PT Sans "/>
              </a:rPr>
              <a:t>FUNCTIONS IN APPROVALS OF POLICY, PURCHASES, BUDGETS, CODES &amp; REGULATIONS, and GENERAL COUNTY GOVERNMENT.</a:t>
            </a:r>
          </a:p>
        </p:txBody>
      </p:sp>
      <p:sp>
        <p:nvSpPr>
          <p:cNvPr id="26" name="TextBox 26"/>
          <p:cNvSpPr txBox="1"/>
          <p:nvPr/>
        </p:nvSpPr>
        <p:spPr>
          <a:xfrm>
            <a:off x="3243356" y="435170"/>
            <a:ext cx="11803688" cy="1392369"/>
          </a:xfrm>
          <a:prstGeom prst="rect">
            <a:avLst/>
          </a:prstGeom>
        </p:spPr>
        <p:txBody>
          <a:bodyPr lIns="0" tIns="0" rIns="0" bIns="0" rtlCol="0" anchor="t">
            <a:spAutoFit/>
          </a:bodyPr>
          <a:lstStyle/>
          <a:p>
            <a:pPr algn="ctr">
              <a:lnSpc>
                <a:spcPts val="5402"/>
              </a:lnSpc>
            </a:pPr>
            <a:r>
              <a:rPr lang="en-US" sz="5500" dirty="0">
                <a:latin typeface="PT Sans Bold" panose="020B0703020203020204" charset="0"/>
              </a:rPr>
              <a:t>PURCHASING / AUDITOR COLLABORATION</a:t>
            </a:r>
          </a:p>
        </p:txBody>
      </p:sp>
      <p:sp>
        <p:nvSpPr>
          <p:cNvPr id="27" name="TextBox 27"/>
          <p:cNvSpPr txBox="1"/>
          <p:nvPr/>
        </p:nvSpPr>
        <p:spPr>
          <a:xfrm>
            <a:off x="5155559" y="1772564"/>
            <a:ext cx="8069236" cy="598241"/>
          </a:xfrm>
          <a:prstGeom prst="rect">
            <a:avLst/>
          </a:prstGeom>
        </p:spPr>
        <p:txBody>
          <a:bodyPr lIns="0" tIns="0" rIns="0" bIns="0" rtlCol="0" anchor="t">
            <a:spAutoFit/>
          </a:bodyPr>
          <a:lstStyle/>
          <a:p>
            <a:pPr algn="ctr">
              <a:lnSpc>
                <a:spcPts val="2340"/>
              </a:lnSpc>
            </a:pPr>
            <a:r>
              <a:rPr lang="en-US" sz="2500" spc="450" dirty="0">
                <a:latin typeface="PT Sans Bold" panose="020B0703020203020204" charset="0"/>
              </a:rPr>
              <a:t>SOLID PARTNERSHIP IN CHECKS AND BALANCES</a:t>
            </a:r>
          </a:p>
        </p:txBody>
      </p:sp>
      <p:sp>
        <p:nvSpPr>
          <p:cNvPr id="28" name="TextBox 28"/>
          <p:cNvSpPr txBox="1"/>
          <p:nvPr/>
        </p:nvSpPr>
        <p:spPr>
          <a:xfrm>
            <a:off x="621445" y="8480624"/>
            <a:ext cx="16822553" cy="1224819"/>
          </a:xfrm>
          <a:prstGeom prst="rect">
            <a:avLst/>
          </a:prstGeom>
        </p:spPr>
        <p:txBody>
          <a:bodyPr lIns="0" tIns="0" rIns="0" bIns="0" rtlCol="0" anchor="t">
            <a:spAutoFit/>
          </a:bodyPr>
          <a:lstStyle/>
          <a:p>
            <a:pPr algn="just">
              <a:lnSpc>
                <a:spcPts val="3241"/>
              </a:lnSpc>
            </a:pPr>
            <a:r>
              <a:rPr lang="en-US" sz="3000" spc="-3" dirty="0">
                <a:solidFill>
                  <a:srgbClr val="000000"/>
                </a:solidFill>
                <a:latin typeface="PT Sans Bold"/>
              </a:rPr>
              <a:t>A strong centralized Purchasing Department, with proper procedures grounded in applicable statute and familiarity with County Auditor requirements can serve as an excellent partner in the overall checks and balances needed for proper County financial management.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346755" y="365904"/>
            <a:ext cx="17589251" cy="9570647"/>
            <a:chOff x="0" y="0"/>
            <a:chExt cx="23452334" cy="12760863"/>
          </a:xfrm>
        </p:grpSpPr>
        <p:sp>
          <p:nvSpPr>
            <p:cNvPr id="3" name="Freeform 3"/>
            <p:cNvSpPr/>
            <p:nvPr/>
          </p:nvSpPr>
          <p:spPr>
            <a:xfrm>
              <a:off x="0" y="0"/>
              <a:ext cx="23452328" cy="12760833"/>
            </a:xfrm>
            <a:custGeom>
              <a:avLst/>
              <a:gdLst/>
              <a:ahLst/>
              <a:cxnLst/>
              <a:rect l="l" t="t" r="r" b="b"/>
              <a:pathLst>
                <a:path w="23452328" h="12760833">
                  <a:moveTo>
                    <a:pt x="0" y="0"/>
                  </a:moveTo>
                  <a:lnTo>
                    <a:pt x="23452328" y="0"/>
                  </a:lnTo>
                  <a:lnTo>
                    <a:pt x="23452328" y="12760833"/>
                  </a:lnTo>
                  <a:lnTo>
                    <a:pt x="0" y="12760833"/>
                  </a:lnTo>
                  <a:close/>
                </a:path>
              </a:pathLst>
            </a:custGeom>
            <a:solidFill>
              <a:srgbClr val="FFFFFF"/>
            </a:solidFill>
          </p:spPr>
          <p:txBody>
            <a:bodyPr/>
            <a:lstStyle/>
            <a:p>
              <a:endParaRPr lang="en-US"/>
            </a:p>
          </p:txBody>
        </p:sp>
      </p:grpSp>
      <p:grpSp>
        <p:nvGrpSpPr>
          <p:cNvPr id="4" name="Group 4"/>
          <p:cNvGrpSpPr/>
          <p:nvPr/>
        </p:nvGrpSpPr>
        <p:grpSpPr>
          <a:xfrm>
            <a:off x="16706347" y="565664"/>
            <a:ext cx="446742" cy="446742"/>
            <a:chOff x="0" y="0"/>
            <a:chExt cx="595656" cy="595656"/>
          </a:xfrm>
        </p:grpSpPr>
        <p:sp>
          <p:nvSpPr>
            <p:cNvPr id="5" name="Freeform 5"/>
            <p:cNvSpPr/>
            <p:nvPr/>
          </p:nvSpPr>
          <p:spPr>
            <a:xfrm>
              <a:off x="0" y="0"/>
              <a:ext cx="595630" cy="595630"/>
            </a:xfrm>
            <a:custGeom>
              <a:avLst/>
              <a:gdLst/>
              <a:ahLst/>
              <a:cxnLst/>
              <a:rect l="l" t="t" r="r" b="b"/>
              <a:pathLst>
                <a:path w="595630" h="595630">
                  <a:moveTo>
                    <a:pt x="0" y="297815"/>
                  </a:moveTo>
                  <a:cubicBezTo>
                    <a:pt x="0" y="133350"/>
                    <a:pt x="133350" y="0"/>
                    <a:pt x="297815" y="0"/>
                  </a:cubicBezTo>
                  <a:cubicBezTo>
                    <a:pt x="462280" y="0"/>
                    <a:pt x="595630" y="133350"/>
                    <a:pt x="595630" y="297815"/>
                  </a:cubicBezTo>
                  <a:cubicBezTo>
                    <a:pt x="595630" y="462280"/>
                    <a:pt x="462280" y="595630"/>
                    <a:pt x="297815" y="595630"/>
                  </a:cubicBezTo>
                  <a:cubicBezTo>
                    <a:pt x="133350" y="595630"/>
                    <a:pt x="0" y="462280"/>
                    <a:pt x="0" y="297815"/>
                  </a:cubicBezTo>
                  <a:close/>
                </a:path>
              </a:pathLst>
            </a:custGeom>
            <a:solidFill>
              <a:srgbClr val="659FC0"/>
            </a:solidFill>
          </p:spPr>
          <p:txBody>
            <a:bodyPr/>
            <a:lstStyle/>
            <a:p>
              <a:endParaRPr lang="en-US"/>
            </a:p>
          </p:txBody>
        </p:sp>
      </p:grpSp>
      <p:sp>
        <p:nvSpPr>
          <p:cNvPr id="6" name="TextBox 6"/>
          <p:cNvSpPr txBox="1"/>
          <p:nvPr/>
        </p:nvSpPr>
        <p:spPr>
          <a:xfrm>
            <a:off x="16805445" y="613251"/>
            <a:ext cx="256204" cy="356458"/>
          </a:xfrm>
          <a:prstGeom prst="rect">
            <a:avLst/>
          </a:prstGeom>
        </p:spPr>
        <p:txBody>
          <a:bodyPr lIns="0" tIns="0" rIns="0" bIns="0" rtlCol="0" anchor="t">
            <a:spAutoFit/>
          </a:bodyPr>
          <a:lstStyle/>
          <a:p>
            <a:pPr algn="ctr">
              <a:lnSpc>
                <a:spcPts val="1890"/>
              </a:lnSpc>
            </a:pPr>
            <a:r>
              <a:rPr lang="en-US" sz="1575">
                <a:solidFill>
                  <a:srgbClr val="FFFFFF"/>
                </a:solidFill>
                <a:latin typeface="Poppins Medium"/>
              </a:rPr>
              <a:t>‹#›</a:t>
            </a:r>
          </a:p>
        </p:txBody>
      </p:sp>
      <p:grpSp>
        <p:nvGrpSpPr>
          <p:cNvPr id="7" name="Group 7"/>
          <p:cNvGrpSpPr/>
          <p:nvPr/>
        </p:nvGrpSpPr>
        <p:grpSpPr>
          <a:xfrm>
            <a:off x="341991" y="361139"/>
            <a:ext cx="17598779" cy="9580176"/>
            <a:chOff x="0" y="0"/>
            <a:chExt cx="23465039" cy="12773568"/>
          </a:xfrm>
        </p:grpSpPr>
        <p:sp>
          <p:nvSpPr>
            <p:cNvPr id="8" name="Freeform 8"/>
            <p:cNvSpPr/>
            <p:nvPr/>
          </p:nvSpPr>
          <p:spPr>
            <a:xfrm>
              <a:off x="6350" y="6350"/>
              <a:ext cx="23452328" cy="12760833"/>
            </a:xfrm>
            <a:custGeom>
              <a:avLst/>
              <a:gdLst/>
              <a:ahLst/>
              <a:cxnLst/>
              <a:rect l="l" t="t" r="r" b="b"/>
              <a:pathLst>
                <a:path w="23452328" h="12760833">
                  <a:moveTo>
                    <a:pt x="0" y="0"/>
                  </a:moveTo>
                  <a:lnTo>
                    <a:pt x="23452328" y="0"/>
                  </a:lnTo>
                  <a:lnTo>
                    <a:pt x="23452328" y="12760833"/>
                  </a:lnTo>
                  <a:lnTo>
                    <a:pt x="0" y="12760833"/>
                  </a:lnTo>
                  <a:close/>
                </a:path>
              </a:pathLst>
            </a:custGeom>
            <a:gradFill rotWithShape="1">
              <a:gsLst>
                <a:gs pos="0">
                  <a:srgbClr val="000000">
                    <a:alpha val="100000"/>
                  </a:srgbClr>
                </a:gs>
                <a:gs pos="100000">
                  <a:srgbClr val="3533CD">
                    <a:alpha val="100000"/>
                  </a:srgbClr>
                </a:gs>
              </a:gsLst>
              <a:lin ang="0"/>
            </a:gradFill>
          </p:spPr>
          <p:txBody>
            <a:bodyPr/>
            <a:lstStyle/>
            <a:p>
              <a:endParaRPr lang="en-US" dirty="0"/>
            </a:p>
          </p:txBody>
        </p:sp>
        <p:sp>
          <p:nvSpPr>
            <p:cNvPr id="9" name="Freeform 9"/>
            <p:cNvSpPr/>
            <p:nvPr/>
          </p:nvSpPr>
          <p:spPr>
            <a:xfrm>
              <a:off x="0" y="0"/>
              <a:ext cx="23465028" cy="12773533"/>
            </a:xfrm>
            <a:custGeom>
              <a:avLst/>
              <a:gdLst/>
              <a:ahLst/>
              <a:cxnLst/>
              <a:rect l="l" t="t" r="r" b="b"/>
              <a:pathLst>
                <a:path w="23465028" h="12773533">
                  <a:moveTo>
                    <a:pt x="6350" y="0"/>
                  </a:moveTo>
                  <a:lnTo>
                    <a:pt x="23458678" y="0"/>
                  </a:lnTo>
                  <a:cubicBezTo>
                    <a:pt x="23462235" y="0"/>
                    <a:pt x="23465028" y="2794"/>
                    <a:pt x="23465028" y="6350"/>
                  </a:cubicBezTo>
                  <a:lnTo>
                    <a:pt x="23465028" y="12767183"/>
                  </a:lnTo>
                  <a:cubicBezTo>
                    <a:pt x="23465028" y="12770739"/>
                    <a:pt x="23462235" y="12773533"/>
                    <a:pt x="23458678" y="12773533"/>
                  </a:cubicBezTo>
                  <a:lnTo>
                    <a:pt x="6350" y="12773533"/>
                  </a:lnTo>
                  <a:cubicBezTo>
                    <a:pt x="2794" y="12773533"/>
                    <a:pt x="0" y="12770739"/>
                    <a:pt x="0" y="12767183"/>
                  </a:cubicBezTo>
                  <a:lnTo>
                    <a:pt x="0" y="6350"/>
                  </a:lnTo>
                  <a:cubicBezTo>
                    <a:pt x="0" y="2794"/>
                    <a:pt x="2794" y="0"/>
                    <a:pt x="6350" y="0"/>
                  </a:cubicBezTo>
                  <a:moveTo>
                    <a:pt x="6350" y="12700"/>
                  </a:moveTo>
                  <a:lnTo>
                    <a:pt x="6350" y="6350"/>
                  </a:lnTo>
                  <a:lnTo>
                    <a:pt x="12700" y="6350"/>
                  </a:lnTo>
                  <a:lnTo>
                    <a:pt x="12700" y="12767183"/>
                  </a:lnTo>
                  <a:lnTo>
                    <a:pt x="6350" y="12767183"/>
                  </a:lnTo>
                  <a:lnTo>
                    <a:pt x="6350" y="12760833"/>
                  </a:lnTo>
                  <a:lnTo>
                    <a:pt x="23458678" y="12760833"/>
                  </a:lnTo>
                  <a:lnTo>
                    <a:pt x="23458678" y="12767183"/>
                  </a:lnTo>
                  <a:lnTo>
                    <a:pt x="23452328" y="12767183"/>
                  </a:lnTo>
                  <a:lnTo>
                    <a:pt x="23452328" y="6350"/>
                  </a:lnTo>
                  <a:lnTo>
                    <a:pt x="23458678" y="6350"/>
                  </a:lnTo>
                  <a:lnTo>
                    <a:pt x="23458678" y="12700"/>
                  </a:lnTo>
                  <a:lnTo>
                    <a:pt x="6350" y="12700"/>
                  </a:lnTo>
                  <a:close/>
                </a:path>
              </a:pathLst>
            </a:custGeom>
            <a:solidFill>
              <a:srgbClr val="FFFFFF"/>
            </a:solidFill>
          </p:spPr>
          <p:txBody>
            <a:bodyPr/>
            <a:lstStyle/>
            <a:p>
              <a:endParaRPr lang="en-US"/>
            </a:p>
          </p:txBody>
        </p:sp>
      </p:grpSp>
      <p:sp>
        <p:nvSpPr>
          <p:cNvPr id="10" name="AutoShape 10"/>
          <p:cNvSpPr/>
          <p:nvPr/>
        </p:nvSpPr>
        <p:spPr>
          <a:xfrm rot="2087">
            <a:off x="2964624" y="5602889"/>
            <a:ext cx="12353515" cy="0"/>
          </a:xfrm>
          <a:prstGeom prst="line">
            <a:avLst/>
          </a:prstGeom>
          <a:ln w="9525" cap="rnd">
            <a:solidFill>
              <a:srgbClr val="FFFFFF"/>
            </a:solidFill>
            <a:prstDash val="solid"/>
            <a:headEnd type="none" w="sm" len="sm"/>
            <a:tailEnd type="none" w="sm" len="sm"/>
          </a:ln>
        </p:spPr>
        <p:txBody>
          <a:bodyPr/>
          <a:lstStyle/>
          <a:p>
            <a:endParaRPr lang="en-US"/>
          </a:p>
        </p:txBody>
      </p:sp>
      <p:sp>
        <p:nvSpPr>
          <p:cNvPr id="11" name="TextBox 11"/>
          <p:cNvSpPr txBox="1"/>
          <p:nvPr/>
        </p:nvSpPr>
        <p:spPr>
          <a:xfrm>
            <a:off x="1756627" y="1579351"/>
            <a:ext cx="14769508" cy="4089845"/>
          </a:xfrm>
          <a:prstGeom prst="rect">
            <a:avLst/>
          </a:prstGeom>
        </p:spPr>
        <p:txBody>
          <a:bodyPr lIns="0" tIns="0" rIns="0" bIns="0" rtlCol="0" anchor="t">
            <a:spAutoFit/>
          </a:bodyPr>
          <a:lstStyle/>
          <a:p>
            <a:pPr algn="ctr">
              <a:lnSpc>
                <a:spcPts val="12244"/>
              </a:lnSpc>
            </a:pPr>
            <a:r>
              <a:rPr lang="en-US" sz="12004" spc="-16">
                <a:solidFill>
                  <a:srgbClr val="FFFFFF"/>
                </a:solidFill>
                <a:latin typeface="PT Sans Bold"/>
              </a:rPr>
              <a:t>DISCUSSION </a:t>
            </a:r>
          </a:p>
          <a:p>
            <a:pPr algn="ctr">
              <a:lnSpc>
                <a:spcPts val="12244"/>
              </a:lnSpc>
            </a:pPr>
            <a:r>
              <a:rPr lang="en-US" sz="12004" spc="-16">
                <a:solidFill>
                  <a:srgbClr val="FFFFFF"/>
                </a:solidFill>
                <a:latin typeface="PT Sans Bold"/>
              </a:rPr>
              <a:t>Q&amp;A</a:t>
            </a:r>
          </a:p>
        </p:txBody>
      </p:sp>
      <p:sp>
        <p:nvSpPr>
          <p:cNvPr id="12" name="TextBox 12"/>
          <p:cNvSpPr txBox="1"/>
          <p:nvPr/>
        </p:nvSpPr>
        <p:spPr>
          <a:xfrm>
            <a:off x="2819400" y="5669196"/>
            <a:ext cx="12970623" cy="3231654"/>
          </a:xfrm>
          <a:prstGeom prst="rect">
            <a:avLst/>
          </a:prstGeom>
        </p:spPr>
        <p:txBody>
          <a:bodyPr lIns="0" tIns="0" rIns="0" bIns="0" rtlCol="0" anchor="t">
            <a:spAutoFit/>
          </a:bodyPr>
          <a:lstStyle/>
          <a:p>
            <a:pPr algn="ctr">
              <a:lnSpc>
                <a:spcPts val="3564"/>
              </a:lnSpc>
            </a:pPr>
            <a:endParaRPr dirty="0"/>
          </a:p>
          <a:p>
            <a:pPr algn="ctr">
              <a:lnSpc>
                <a:spcPts val="3564"/>
              </a:lnSpc>
            </a:pPr>
            <a:r>
              <a:rPr lang="en-US" sz="3500" spc="-4" dirty="0">
                <a:solidFill>
                  <a:srgbClr val="FFFFFF"/>
                </a:solidFill>
                <a:latin typeface="PT Sans "/>
              </a:rPr>
              <a:t>Karen L. Davidson</a:t>
            </a:r>
          </a:p>
          <a:p>
            <a:pPr algn="ctr">
              <a:lnSpc>
                <a:spcPts val="3564"/>
              </a:lnSpc>
            </a:pPr>
            <a:r>
              <a:rPr lang="en-US" sz="3500" spc="-4" dirty="0">
                <a:solidFill>
                  <a:srgbClr val="FFFFFF"/>
                </a:solidFill>
                <a:latin typeface="PT Sans "/>
              </a:rPr>
              <a:t>County of El Paso, Texas Purchasing Agent</a:t>
            </a:r>
          </a:p>
          <a:p>
            <a:pPr algn="ctr">
              <a:lnSpc>
                <a:spcPts val="3564"/>
              </a:lnSpc>
            </a:pPr>
            <a:r>
              <a:rPr lang="en-US" sz="3500" spc="-4" dirty="0">
                <a:solidFill>
                  <a:srgbClr val="FFFFFF"/>
                </a:solidFill>
                <a:latin typeface="PT Sans "/>
              </a:rPr>
              <a:t>E: purchasingagent@epcountytx.gov</a:t>
            </a:r>
            <a:r>
              <a:rPr lang="en-US" sz="3500" spc="-4" dirty="0">
                <a:solidFill>
                  <a:srgbClr val="C00000"/>
                </a:solidFill>
                <a:latin typeface="PT Sans "/>
              </a:rPr>
              <a:t>  </a:t>
            </a:r>
            <a:r>
              <a:rPr lang="en-US" sz="3500" spc="-4" dirty="0">
                <a:solidFill>
                  <a:srgbClr val="FFFFFF"/>
                </a:solidFill>
                <a:latin typeface="PT Sans "/>
              </a:rPr>
              <a:t>   T: (915) 273-3349</a:t>
            </a:r>
          </a:p>
          <a:p>
            <a:pPr algn="ctr">
              <a:lnSpc>
                <a:spcPts val="3564"/>
              </a:lnSpc>
            </a:pPr>
            <a:endParaRPr lang="en-US" sz="3300" spc="-4" dirty="0">
              <a:solidFill>
                <a:srgbClr val="FFFFFF"/>
              </a:solidFill>
              <a:latin typeface="PT Sans"/>
            </a:endParaRPr>
          </a:p>
          <a:p>
            <a:pPr algn="ctr">
              <a:lnSpc>
                <a:spcPts val="3564"/>
              </a:lnSpc>
            </a:pPr>
            <a:endParaRPr lang="en-US" sz="3300" spc="-4" dirty="0">
              <a:solidFill>
                <a:srgbClr val="FFFFFF"/>
              </a:solidFill>
              <a:latin typeface="PT Sans"/>
            </a:endParaRPr>
          </a:p>
          <a:p>
            <a:pPr algn="ctr">
              <a:lnSpc>
                <a:spcPts val="3564"/>
              </a:lnSpc>
            </a:pPr>
            <a:endParaRPr lang="en-US" sz="3300" spc="-4" dirty="0">
              <a:solidFill>
                <a:srgbClr val="FFFFFF"/>
              </a:solidFill>
              <a:latin typeface="PT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346755" y="365904"/>
            <a:ext cx="17589251" cy="9570647"/>
            <a:chOff x="0" y="0"/>
            <a:chExt cx="23452334" cy="12760863"/>
          </a:xfrm>
        </p:grpSpPr>
        <p:sp>
          <p:nvSpPr>
            <p:cNvPr id="3" name="Freeform 3"/>
            <p:cNvSpPr/>
            <p:nvPr/>
          </p:nvSpPr>
          <p:spPr>
            <a:xfrm>
              <a:off x="0" y="0"/>
              <a:ext cx="23452328" cy="12760833"/>
            </a:xfrm>
            <a:custGeom>
              <a:avLst/>
              <a:gdLst/>
              <a:ahLst/>
              <a:cxnLst/>
              <a:rect l="l" t="t" r="r" b="b"/>
              <a:pathLst>
                <a:path w="23452328" h="12760833">
                  <a:moveTo>
                    <a:pt x="0" y="0"/>
                  </a:moveTo>
                  <a:lnTo>
                    <a:pt x="23452328" y="0"/>
                  </a:lnTo>
                  <a:lnTo>
                    <a:pt x="23452328" y="12760833"/>
                  </a:lnTo>
                  <a:lnTo>
                    <a:pt x="0" y="12760833"/>
                  </a:lnTo>
                  <a:close/>
                </a:path>
              </a:pathLst>
            </a:custGeom>
            <a:solidFill>
              <a:srgbClr val="FFFFFF"/>
            </a:solidFill>
          </p:spPr>
          <p:txBody>
            <a:bodyPr/>
            <a:lstStyle/>
            <a:p>
              <a:endParaRPr lang="en-US"/>
            </a:p>
          </p:txBody>
        </p:sp>
      </p:grpSp>
      <p:grpSp>
        <p:nvGrpSpPr>
          <p:cNvPr id="4" name="Group 4"/>
          <p:cNvGrpSpPr/>
          <p:nvPr/>
        </p:nvGrpSpPr>
        <p:grpSpPr>
          <a:xfrm>
            <a:off x="16706347" y="565664"/>
            <a:ext cx="446742" cy="446742"/>
            <a:chOff x="0" y="0"/>
            <a:chExt cx="595656" cy="595656"/>
          </a:xfrm>
        </p:grpSpPr>
        <p:sp>
          <p:nvSpPr>
            <p:cNvPr id="5" name="Freeform 5"/>
            <p:cNvSpPr/>
            <p:nvPr/>
          </p:nvSpPr>
          <p:spPr>
            <a:xfrm>
              <a:off x="0" y="0"/>
              <a:ext cx="595630" cy="595630"/>
            </a:xfrm>
            <a:custGeom>
              <a:avLst/>
              <a:gdLst/>
              <a:ahLst/>
              <a:cxnLst/>
              <a:rect l="l" t="t" r="r" b="b"/>
              <a:pathLst>
                <a:path w="595630" h="595630">
                  <a:moveTo>
                    <a:pt x="0" y="297815"/>
                  </a:moveTo>
                  <a:cubicBezTo>
                    <a:pt x="0" y="133350"/>
                    <a:pt x="133350" y="0"/>
                    <a:pt x="297815" y="0"/>
                  </a:cubicBezTo>
                  <a:cubicBezTo>
                    <a:pt x="462280" y="0"/>
                    <a:pt x="595630" y="133350"/>
                    <a:pt x="595630" y="297815"/>
                  </a:cubicBezTo>
                  <a:cubicBezTo>
                    <a:pt x="595630" y="462280"/>
                    <a:pt x="462280" y="595630"/>
                    <a:pt x="297815" y="595630"/>
                  </a:cubicBezTo>
                  <a:cubicBezTo>
                    <a:pt x="133350" y="595630"/>
                    <a:pt x="0" y="462280"/>
                    <a:pt x="0" y="297815"/>
                  </a:cubicBezTo>
                  <a:close/>
                </a:path>
              </a:pathLst>
            </a:custGeom>
            <a:solidFill>
              <a:srgbClr val="659FC0"/>
            </a:solidFill>
          </p:spPr>
          <p:txBody>
            <a:bodyPr/>
            <a:lstStyle/>
            <a:p>
              <a:endParaRPr lang="en-US"/>
            </a:p>
          </p:txBody>
        </p:sp>
      </p:grpSp>
      <p:sp>
        <p:nvSpPr>
          <p:cNvPr id="6" name="TextBox 6"/>
          <p:cNvSpPr txBox="1"/>
          <p:nvPr/>
        </p:nvSpPr>
        <p:spPr>
          <a:xfrm>
            <a:off x="16805445" y="613251"/>
            <a:ext cx="256204" cy="356458"/>
          </a:xfrm>
          <a:prstGeom prst="rect">
            <a:avLst/>
          </a:prstGeom>
        </p:spPr>
        <p:txBody>
          <a:bodyPr lIns="0" tIns="0" rIns="0" bIns="0" rtlCol="0" anchor="t">
            <a:spAutoFit/>
          </a:bodyPr>
          <a:lstStyle/>
          <a:p>
            <a:pPr algn="ctr">
              <a:lnSpc>
                <a:spcPts val="1890"/>
              </a:lnSpc>
            </a:pPr>
            <a:r>
              <a:rPr lang="en-US" sz="1575">
                <a:solidFill>
                  <a:srgbClr val="FFFFFF"/>
                </a:solidFill>
                <a:latin typeface="Poppins Medium"/>
              </a:rPr>
              <a:t>‹#›</a:t>
            </a:r>
          </a:p>
        </p:txBody>
      </p:sp>
      <p:grpSp>
        <p:nvGrpSpPr>
          <p:cNvPr id="7" name="Group 7"/>
          <p:cNvGrpSpPr/>
          <p:nvPr/>
        </p:nvGrpSpPr>
        <p:grpSpPr>
          <a:xfrm>
            <a:off x="341991" y="361139"/>
            <a:ext cx="17598779" cy="9580176"/>
            <a:chOff x="0" y="0"/>
            <a:chExt cx="23465039" cy="12773568"/>
          </a:xfrm>
        </p:grpSpPr>
        <p:sp>
          <p:nvSpPr>
            <p:cNvPr id="8" name="Freeform 8"/>
            <p:cNvSpPr/>
            <p:nvPr/>
          </p:nvSpPr>
          <p:spPr>
            <a:xfrm>
              <a:off x="6350" y="6350"/>
              <a:ext cx="23452328" cy="12760833"/>
            </a:xfrm>
            <a:custGeom>
              <a:avLst/>
              <a:gdLst/>
              <a:ahLst/>
              <a:cxnLst/>
              <a:rect l="l" t="t" r="r" b="b"/>
              <a:pathLst>
                <a:path w="23452328" h="12760833">
                  <a:moveTo>
                    <a:pt x="0" y="0"/>
                  </a:moveTo>
                  <a:lnTo>
                    <a:pt x="23452328" y="0"/>
                  </a:lnTo>
                  <a:lnTo>
                    <a:pt x="23452328" y="12760833"/>
                  </a:lnTo>
                  <a:lnTo>
                    <a:pt x="0" y="12760833"/>
                  </a:lnTo>
                  <a:close/>
                </a:path>
              </a:pathLst>
            </a:custGeom>
            <a:gradFill rotWithShape="1">
              <a:gsLst>
                <a:gs pos="0">
                  <a:srgbClr val="000000">
                    <a:alpha val="100000"/>
                  </a:srgbClr>
                </a:gs>
                <a:gs pos="100000">
                  <a:srgbClr val="3533CD">
                    <a:alpha val="100000"/>
                  </a:srgbClr>
                </a:gs>
              </a:gsLst>
              <a:lin ang="0"/>
            </a:gradFill>
          </p:spPr>
          <p:txBody>
            <a:bodyPr/>
            <a:lstStyle/>
            <a:p>
              <a:endParaRPr lang="en-US"/>
            </a:p>
          </p:txBody>
        </p:sp>
        <p:sp>
          <p:nvSpPr>
            <p:cNvPr id="9" name="Freeform 9"/>
            <p:cNvSpPr/>
            <p:nvPr/>
          </p:nvSpPr>
          <p:spPr>
            <a:xfrm>
              <a:off x="0" y="0"/>
              <a:ext cx="23465028" cy="12773533"/>
            </a:xfrm>
            <a:custGeom>
              <a:avLst/>
              <a:gdLst/>
              <a:ahLst/>
              <a:cxnLst/>
              <a:rect l="l" t="t" r="r" b="b"/>
              <a:pathLst>
                <a:path w="23465028" h="12773533">
                  <a:moveTo>
                    <a:pt x="6350" y="0"/>
                  </a:moveTo>
                  <a:lnTo>
                    <a:pt x="23458678" y="0"/>
                  </a:lnTo>
                  <a:cubicBezTo>
                    <a:pt x="23462235" y="0"/>
                    <a:pt x="23465028" y="2794"/>
                    <a:pt x="23465028" y="6350"/>
                  </a:cubicBezTo>
                  <a:lnTo>
                    <a:pt x="23465028" y="12767183"/>
                  </a:lnTo>
                  <a:cubicBezTo>
                    <a:pt x="23465028" y="12770739"/>
                    <a:pt x="23462235" y="12773533"/>
                    <a:pt x="23458678" y="12773533"/>
                  </a:cubicBezTo>
                  <a:lnTo>
                    <a:pt x="6350" y="12773533"/>
                  </a:lnTo>
                  <a:cubicBezTo>
                    <a:pt x="2794" y="12773533"/>
                    <a:pt x="0" y="12770739"/>
                    <a:pt x="0" y="12767183"/>
                  </a:cubicBezTo>
                  <a:lnTo>
                    <a:pt x="0" y="6350"/>
                  </a:lnTo>
                  <a:cubicBezTo>
                    <a:pt x="0" y="2794"/>
                    <a:pt x="2794" y="0"/>
                    <a:pt x="6350" y="0"/>
                  </a:cubicBezTo>
                  <a:moveTo>
                    <a:pt x="6350" y="12700"/>
                  </a:moveTo>
                  <a:lnTo>
                    <a:pt x="6350" y="6350"/>
                  </a:lnTo>
                  <a:lnTo>
                    <a:pt x="12700" y="6350"/>
                  </a:lnTo>
                  <a:lnTo>
                    <a:pt x="12700" y="12767183"/>
                  </a:lnTo>
                  <a:lnTo>
                    <a:pt x="6350" y="12767183"/>
                  </a:lnTo>
                  <a:lnTo>
                    <a:pt x="6350" y="12760833"/>
                  </a:lnTo>
                  <a:lnTo>
                    <a:pt x="23458678" y="12760833"/>
                  </a:lnTo>
                  <a:lnTo>
                    <a:pt x="23458678" y="12767183"/>
                  </a:lnTo>
                  <a:lnTo>
                    <a:pt x="23452328" y="12767183"/>
                  </a:lnTo>
                  <a:lnTo>
                    <a:pt x="23452328" y="6350"/>
                  </a:lnTo>
                  <a:lnTo>
                    <a:pt x="23458678" y="6350"/>
                  </a:lnTo>
                  <a:lnTo>
                    <a:pt x="23458678" y="12700"/>
                  </a:lnTo>
                  <a:lnTo>
                    <a:pt x="6350" y="12700"/>
                  </a:lnTo>
                  <a:close/>
                </a:path>
              </a:pathLst>
            </a:custGeom>
            <a:solidFill>
              <a:srgbClr val="FFFFFF"/>
            </a:solidFill>
          </p:spPr>
          <p:txBody>
            <a:bodyPr/>
            <a:lstStyle/>
            <a:p>
              <a:endParaRPr lang="en-US"/>
            </a:p>
          </p:txBody>
        </p:sp>
      </p:grpSp>
      <p:sp>
        <p:nvSpPr>
          <p:cNvPr id="10" name="AutoShape 10"/>
          <p:cNvSpPr/>
          <p:nvPr/>
        </p:nvSpPr>
        <p:spPr>
          <a:xfrm rot="2087">
            <a:off x="2964624" y="5602889"/>
            <a:ext cx="12353515" cy="0"/>
          </a:xfrm>
          <a:prstGeom prst="line">
            <a:avLst/>
          </a:prstGeom>
          <a:ln w="9525" cap="rnd">
            <a:solidFill>
              <a:srgbClr val="FFFFFF"/>
            </a:solidFill>
            <a:prstDash val="solid"/>
            <a:headEnd type="none" w="sm" len="sm"/>
            <a:tailEnd type="none" w="sm" len="sm"/>
          </a:ln>
        </p:spPr>
        <p:txBody>
          <a:bodyPr/>
          <a:lstStyle/>
          <a:p>
            <a:endParaRPr lang="en-US"/>
          </a:p>
        </p:txBody>
      </p:sp>
      <p:sp>
        <p:nvSpPr>
          <p:cNvPr id="11" name="TextBox 11"/>
          <p:cNvSpPr txBox="1"/>
          <p:nvPr/>
        </p:nvSpPr>
        <p:spPr>
          <a:xfrm>
            <a:off x="1760437" y="1585230"/>
            <a:ext cx="14769508" cy="4233788"/>
          </a:xfrm>
          <a:prstGeom prst="rect">
            <a:avLst/>
          </a:prstGeom>
        </p:spPr>
        <p:txBody>
          <a:bodyPr lIns="0" tIns="0" rIns="0" bIns="0" rtlCol="0" anchor="t">
            <a:spAutoFit/>
          </a:bodyPr>
          <a:lstStyle/>
          <a:p>
            <a:pPr algn="ctr">
              <a:lnSpc>
                <a:spcPts val="11017"/>
              </a:lnSpc>
            </a:pPr>
            <a:r>
              <a:rPr lang="en-US" sz="10801" spc="-15" dirty="0">
                <a:solidFill>
                  <a:srgbClr val="FFFFFF"/>
                </a:solidFill>
                <a:latin typeface="PT Sans Bold"/>
              </a:rPr>
              <a:t>IDENTIFY STATUTES PERTAINING TO PURCHASING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482943" y="342900"/>
            <a:ext cx="17322114" cy="9450520"/>
            <a:chOff x="0" y="-213605"/>
            <a:chExt cx="23096151" cy="12600694"/>
          </a:xfrm>
        </p:grpSpPr>
        <p:sp>
          <p:nvSpPr>
            <p:cNvPr id="3" name="Freeform 3"/>
            <p:cNvSpPr/>
            <p:nvPr/>
          </p:nvSpPr>
          <p:spPr>
            <a:xfrm>
              <a:off x="0" y="-213605"/>
              <a:ext cx="23096151" cy="12600694"/>
            </a:xfrm>
            <a:custGeom>
              <a:avLst/>
              <a:gdLst/>
              <a:ahLst/>
              <a:cxnLst/>
              <a:rect l="l" t="t" r="r" b="b"/>
              <a:pathLst>
                <a:path w="23452328" h="12760833">
                  <a:moveTo>
                    <a:pt x="0" y="0"/>
                  </a:moveTo>
                  <a:lnTo>
                    <a:pt x="23452328" y="0"/>
                  </a:lnTo>
                  <a:lnTo>
                    <a:pt x="23452328" y="12760833"/>
                  </a:lnTo>
                  <a:lnTo>
                    <a:pt x="0" y="12760833"/>
                  </a:lnTo>
                  <a:close/>
                </a:path>
              </a:pathLst>
            </a:custGeom>
            <a:solidFill>
              <a:schemeClr val="accent1">
                <a:lumMod val="20000"/>
                <a:lumOff val="80000"/>
              </a:schemeClr>
            </a:solidFill>
          </p:spPr>
          <p:txBody>
            <a:bodyPr/>
            <a:lstStyle/>
            <a:p>
              <a:endParaRPr lang="en-US"/>
            </a:p>
          </p:txBody>
        </p:sp>
      </p:grpSp>
      <p:sp>
        <p:nvSpPr>
          <p:cNvPr id="7" name="TextBox 7"/>
          <p:cNvSpPr txBox="1"/>
          <p:nvPr/>
        </p:nvSpPr>
        <p:spPr>
          <a:xfrm>
            <a:off x="4214556" y="830521"/>
            <a:ext cx="9858887" cy="1384995"/>
          </a:xfrm>
          <a:prstGeom prst="rect">
            <a:avLst/>
          </a:prstGeom>
        </p:spPr>
        <p:txBody>
          <a:bodyPr lIns="0" tIns="0" rIns="0" bIns="0" rtlCol="0" anchor="t">
            <a:spAutoFit/>
          </a:bodyPr>
          <a:lstStyle/>
          <a:p>
            <a:pPr algn="ctr">
              <a:lnSpc>
                <a:spcPts val="5402"/>
              </a:lnSpc>
            </a:pPr>
            <a:r>
              <a:rPr lang="en-US" sz="4501" u="sng" dirty="0">
                <a:latin typeface="Poppins Bold"/>
              </a:rPr>
              <a:t>T</a:t>
            </a:r>
            <a:r>
              <a:rPr lang="en-US" sz="4501" dirty="0">
                <a:latin typeface="Poppins Bold"/>
              </a:rPr>
              <a:t>EXAS </a:t>
            </a:r>
            <a:r>
              <a:rPr lang="en-US" sz="4501" u="sng" dirty="0">
                <a:latin typeface="Poppins Bold"/>
              </a:rPr>
              <a:t>L</a:t>
            </a:r>
            <a:r>
              <a:rPr lang="en-US" sz="4501" dirty="0">
                <a:latin typeface="Poppins Bold"/>
              </a:rPr>
              <a:t>OCAL </a:t>
            </a:r>
            <a:r>
              <a:rPr lang="en-US" sz="4501" u="sng" dirty="0">
                <a:latin typeface="Poppins Bold"/>
              </a:rPr>
              <a:t>G</a:t>
            </a:r>
            <a:r>
              <a:rPr lang="en-US" sz="4501" dirty="0">
                <a:latin typeface="Poppins Bold"/>
              </a:rPr>
              <a:t>OVERNMENT </a:t>
            </a:r>
            <a:r>
              <a:rPr lang="en-US" sz="4501" u="sng" dirty="0">
                <a:latin typeface="Poppins Bold"/>
              </a:rPr>
              <a:t>C</a:t>
            </a:r>
            <a:r>
              <a:rPr lang="en-US" sz="4501" dirty="0">
                <a:latin typeface="Poppins Bold"/>
              </a:rPr>
              <a:t>ODES</a:t>
            </a:r>
          </a:p>
        </p:txBody>
      </p:sp>
      <p:grpSp>
        <p:nvGrpSpPr>
          <p:cNvPr id="8" name="Group 8"/>
          <p:cNvGrpSpPr/>
          <p:nvPr/>
        </p:nvGrpSpPr>
        <p:grpSpPr>
          <a:xfrm>
            <a:off x="982416" y="2234785"/>
            <a:ext cx="3090859" cy="3070848"/>
            <a:chOff x="0" y="0"/>
            <a:chExt cx="4121146" cy="4094464"/>
          </a:xfrm>
        </p:grpSpPr>
        <p:sp>
          <p:nvSpPr>
            <p:cNvPr id="9" name="Freeform 9"/>
            <p:cNvSpPr/>
            <p:nvPr/>
          </p:nvSpPr>
          <p:spPr>
            <a:xfrm>
              <a:off x="0" y="0"/>
              <a:ext cx="4121150" cy="4094480"/>
            </a:xfrm>
            <a:custGeom>
              <a:avLst/>
              <a:gdLst/>
              <a:ahLst/>
              <a:cxnLst/>
              <a:rect l="l" t="t" r="r" b="b"/>
              <a:pathLst>
                <a:path w="4121150" h="4094480">
                  <a:moveTo>
                    <a:pt x="0" y="2047240"/>
                  </a:moveTo>
                  <a:lnTo>
                    <a:pt x="2060575" y="0"/>
                  </a:lnTo>
                  <a:lnTo>
                    <a:pt x="4121150" y="2047240"/>
                  </a:lnTo>
                  <a:lnTo>
                    <a:pt x="2060575" y="4094480"/>
                  </a:lnTo>
                  <a:close/>
                </a:path>
              </a:pathLst>
            </a:custGeom>
            <a:solidFill>
              <a:srgbClr val="00B0F0"/>
            </a:solidFill>
          </p:spPr>
          <p:txBody>
            <a:bodyPr/>
            <a:lstStyle/>
            <a:p>
              <a:endParaRPr lang="en-US"/>
            </a:p>
          </p:txBody>
        </p:sp>
      </p:grpSp>
      <p:sp>
        <p:nvSpPr>
          <p:cNvPr id="10" name="Freeform 10"/>
          <p:cNvSpPr/>
          <p:nvPr/>
        </p:nvSpPr>
        <p:spPr>
          <a:xfrm>
            <a:off x="2135584" y="3185716"/>
            <a:ext cx="607123" cy="764182"/>
          </a:xfrm>
          <a:custGeom>
            <a:avLst/>
            <a:gdLst/>
            <a:ahLst/>
            <a:cxnLst/>
            <a:rect l="l" t="t" r="r" b="b"/>
            <a:pathLst>
              <a:path w="607123" h="764182">
                <a:moveTo>
                  <a:pt x="0" y="0"/>
                </a:moveTo>
                <a:lnTo>
                  <a:pt x="607123" y="0"/>
                </a:lnTo>
                <a:lnTo>
                  <a:pt x="607123" y="764182"/>
                </a:lnTo>
                <a:lnTo>
                  <a:pt x="0" y="7641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11" name="TextBox 11"/>
          <p:cNvSpPr txBox="1"/>
          <p:nvPr/>
        </p:nvSpPr>
        <p:spPr>
          <a:xfrm rot="2749731">
            <a:off x="468292" y="4366443"/>
            <a:ext cx="2053079" cy="669598"/>
          </a:xfrm>
          <a:prstGeom prst="rect">
            <a:avLst/>
          </a:prstGeom>
        </p:spPr>
        <p:txBody>
          <a:bodyPr lIns="0" tIns="0" rIns="0" bIns="0" rtlCol="0" anchor="t">
            <a:spAutoFit/>
          </a:bodyPr>
          <a:lstStyle/>
          <a:p>
            <a:pPr algn="r">
              <a:lnSpc>
                <a:spcPts val="2881"/>
              </a:lnSpc>
            </a:pPr>
            <a:r>
              <a:rPr lang="en-US" sz="2400" dirty="0">
                <a:solidFill>
                  <a:srgbClr val="565349"/>
                </a:solidFill>
                <a:latin typeface="Poppins Bold"/>
              </a:rPr>
              <a:t>GENERAL PROVISIONS</a:t>
            </a:r>
          </a:p>
        </p:txBody>
      </p:sp>
      <p:sp>
        <p:nvSpPr>
          <p:cNvPr id="12" name="TextBox 12"/>
          <p:cNvSpPr txBox="1"/>
          <p:nvPr/>
        </p:nvSpPr>
        <p:spPr>
          <a:xfrm>
            <a:off x="2213202" y="4257987"/>
            <a:ext cx="603298" cy="185966"/>
          </a:xfrm>
          <a:prstGeom prst="rect">
            <a:avLst/>
          </a:prstGeom>
        </p:spPr>
        <p:txBody>
          <a:bodyPr lIns="0" tIns="0" rIns="0" bIns="0" rtlCol="0" anchor="t">
            <a:spAutoFit/>
          </a:bodyPr>
          <a:lstStyle/>
          <a:p>
            <a:pPr algn="ctr">
              <a:lnSpc>
                <a:spcPts val="2626"/>
              </a:lnSpc>
            </a:pPr>
            <a:r>
              <a:rPr lang="en-US" sz="3751" dirty="0">
                <a:solidFill>
                  <a:srgbClr val="FFFFFF"/>
                </a:solidFill>
                <a:latin typeface="Lato Light"/>
              </a:rPr>
              <a:t>A</a:t>
            </a:r>
          </a:p>
        </p:txBody>
      </p:sp>
      <p:grpSp>
        <p:nvGrpSpPr>
          <p:cNvPr id="13" name="Group 13"/>
          <p:cNvGrpSpPr/>
          <p:nvPr/>
        </p:nvGrpSpPr>
        <p:grpSpPr>
          <a:xfrm>
            <a:off x="8247095" y="3949898"/>
            <a:ext cx="2807398" cy="2868740"/>
            <a:chOff x="114672" y="-95361"/>
            <a:chExt cx="3743198" cy="3824986"/>
          </a:xfrm>
        </p:grpSpPr>
        <p:sp>
          <p:nvSpPr>
            <p:cNvPr id="14" name="Freeform 14"/>
            <p:cNvSpPr/>
            <p:nvPr/>
          </p:nvSpPr>
          <p:spPr>
            <a:xfrm>
              <a:off x="114672" y="-95361"/>
              <a:ext cx="3743198" cy="3824986"/>
            </a:xfrm>
            <a:custGeom>
              <a:avLst/>
              <a:gdLst/>
              <a:ahLst/>
              <a:cxnLst/>
              <a:rect l="l" t="t" r="r" b="b"/>
              <a:pathLst>
                <a:path w="3743198" h="3824986">
                  <a:moveTo>
                    <a:pt x="0" y="1912493"/>
                  </a:moveTo>
                  <a:lnTo>
                    <a:pt x="1871599" y="0"/>
                  </a:lnTo>
                  <a:lnTo>
                    <a:pt x="3743198" y="1912493"/>
                  </a:lnTo>
                  <a:lnTo>
                    <a:pt x="1871599" y="3824986"/>
                  </a:lnTo>
                  <a:close/>
                </a:path>
              </a:pathLst>
            </a:custGeom>
            <a:solidFill>
              <a:srgbClr val="A6B727"/>
            </a:solidFill>
          </p:spPr>
          <p:txBody>
            <a:bodyPr/>
            <a:lstStyle/>
            <a:p>
              <a:endParaRPr lang="en-US" dirty="0"/>
            </a:p>
          </p:txBody>
        </p:sp>
      </p:grpSp>
      <p:sp>
        <p:nvSpPr>
          <p:cNvPr id="15" name="TextBox 15"/>
          <p:cNvSpPr txBox="1"/>
          <p:nvPr/>
        </p:nvSpPr>
        <p:spPr>
          <a:xfrm rot="2700000">
            <a:off x="7260125" y="5715269"/>
            <a:ext cx="1887209" cy="1177748"/>
          </a:xfrm>
          <a:prstGeom prst="rect">
            <a:avLst/>
          </a:prstGeom>
        </p:spPr>
        <p:txBody>
          <a:bodyPr lIns="0" tIns="0" rIns="0" bIns="0" rtlCol="0" anchor="t">
            <a:spAutoFit/>
          </a:bodyPr>
          <a:lstStyle/>
          <a:p>
            <a:pPr algn="r">
              <a:lnSpc>
                <a:spcPts val="2881"/>
              </a:lnSpc>
            </a:pPr>
            <a:r>
              <a:rPr lang="en-US" sz="2400" dirty="0">
                <a:solidFill>
                  <a:srgbClr val="565349"/>
                </a:solidFill>
                <a:latin typeface="Poppins Bold"/>
              </a:rPr>
              <a:t>TLGC 263, 270,272, </a:t>
            </a:r>
          </a:p>
          <a:p>
            <a:pPr algn="r">
              <a:lnSpc>
                <a:spcPts val="2881"/>
              </a:lnSpc>
            </a:pPr>
            <a:r>
              <a:rPr lang="en-US" sz="2400" dirty="0">
                <a:solidFill>
                  <a:srgbClr val="565349"/>
                </a:solidFill>
                <a:latin typeface="Poppins Bold"/>
              </a:rPr>
              <a:t>273, &amp; 280</a:t>
            </a:r>
          </a:p>
        </p:txBody>
      </p:sp>
      <p:sp>
        <p:nvSpPr>
          <p:cNvPr id="16" name="Freeform 16"/>
          <p:cNvSpPr/>
          <p:nvPr/>
        </p:nvSpPr>
        <p:spPr>
          <a:xfrm>
            <a:off x="9121538" y="5027407"/>
            <a:ext cx="1015146" cy="784190"/>
          </a:xfrm>
          <a:custGeom>
            <a:avLst/>
            <a:gdLst/>
            <a:ahLst/>
            <a:cxnLst/>
            <a:rect l="l" t="t" r="r" b="b"/>
            <a:pathLst>
              <a:path w="791772" h="605727">
                <a:moveTo>
                  <a:pt x="0" y="0"/>
                </a:moveTo>
                <a:lnTo>
                  <a:pt x="791772" y="0"/>
                </a:lnTo>
                <a:lnTo>
                  <a:pt x="791772" y="605726"/>
                </a:lnTo>
                <a:lnTo>
                  <a:pt x="0" y="6057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7" name="TextBox 17"/>
          <p:cNvSpPr txBox="1"/>
          <p:nvPr/>
        </p:nvSpPr>
        <p:spPr>
          <a:xfrm>
            <a:off x="7646921" y="7301219"/>
            <a:ext cx="4200614" cy="961995"/>
          </a:xfrm>
          <a:prstGeom prst="rect">
            <a:avLst/>
          </a:prstGeom>
        </p:spPr>
        <p:txBody>
          <a:bodyPr lIns="0" tIns="0" rIns="0" bIns="0" rtlCol="0" anchor="t">
            <a:spAutoFit/>
          </a:bodyPr>
          <a:lstStyle/>
          <a:p>
            <a:pPr algn="l">
              <a:lnSpc>
                <a:spcPts val="2626"/>
              </a:lnSpc>
            </a:pPr>
            <a:r>
              <a:rPr lang="en-US" sz="1650" b="1" dirty="0">
                <a:solidFill>
                  <a:srgbClr val="000000"/>
                </a:solidFill>
                <a:latin typeface="Lato Bold"/>
              </a:rPr>
              <a:t>RELATED TO PUBLIC PROPERTY: SALES, LEASE, ACQUISITION, &amp; GENERAL PROVISIONS</a:t>
            </a:r>
          </a:p>
        </p:txBody>
      </p:sp>
      <p:grpSp>
        <p:nvGrpSpPr>
          <p:cNvPr id="18" name="Group 18"/>
          <p:cNvGrpSpPr/>
          <p:nvPr/>
        </p:nvGrpSpPr>
        <p:grpSpPr>
          <a:xfrm>
            <a:off x="13691526" y="1753161"/>
            <a:ext cx="3050309" cy="2948049"/>
            <a:chOff x="0" y="0"/>
            <a:chExt cx="4067078" cy="3930733"/>
          </a:xfrm>
        </p:grpSpPr>
        <p:sp>
          <p:nvSpPr>
            <p:cNvPr id="19" name="Freeform 19"/>
            <p:cNvSpPr/>
            <p:nvPr/>
          </p:nvSpPr>
          <p:spPr>
            <a:xfrm>
              <a:off x="0" y="0"/>
              <a:ext cx="4067048" cy="3930777"/>
            </a:xfrm>
            <a:custGeom>
              <a:avLst/>
              <a:gdLst/>
              <a:ahLst/>
              <a:cxnLst/>
              <a:rect l="l" t="t" r="r" b="b"/>
              <a:pathLst>
                <a:path w="4067048" h="3930777">
                  <a:moveTo>
                    <a:pt x="0" y="1965325"/>
                  </a:moveTo>
                  <a:lnTo>
                    <a:pt x="2033524" y="0"/>
                  </a:lnTo>
                  <a:lnTo>
                    <a:pt x="4067048" y="1965325"/>
                  </a:lnTo>
                  <a:lnTo>
                    <a:pt x="2033524" y="3930777"/>
                  </a:lnTo>
                  <a:close/>
                </a:path>
              </a:pathLst>
            </a:custGeom>
            <a:solidFill>
              <a:srgbClr val="FE9E00"/>
            </a:solidFill>
          </p:spPr>
          <p:txBody>
            <a:bodyPr/>
            <a:lstStyle/>
            <a:p>
              <a:endParaRPr lang="en-US"/>
            </a:p>
          </p:txBody>
        </p:sp>
      </p:grpSp>
      <p:sp>
        <p:nvSpPr>
          <p:cNvPr id="20" name="TextBox 20"/>
          <p:cNvSpPr txBox="1"/>
          <p:nvPr/>
        </p:nvSpPr>
        <p:spPr>
          <a:xfrm rot="2700000">
            <a:off x="12987848" y="3687570"/>
            <a:ext cx="1978176" cy="393004"/>
          </a:xfrm>
          <a:prstGeom prst="rect">
            <a:avLst/>
          </a:prstGeom>
        </p:spPr>
        <p:txBody>
          <a:bodyPr lIns="0" tIns="0" rIns="0" bIns="0" rtlCol="0" anchor="t">
            <a:spAutoFit/>
          </a:bodyPr>
          <a:lstStyle/>
          <a:p>
            <a:pPr algn="r">
              <a:lnSpc>
                <a:spcPts val="2881"/>
              </a:lnSpc>
            </a:pPr>
            <a:r>
              <a:rPr lang="en-US" sz="2400" dirty="0">
                <a:solidFill>
                  <a:srgbClr val="565349"/>
                </a:solidFill>
                <a:latin typeface="Poppins Bold"/>
              </a:rPr>
              <a:t>TLGC 271</a:t>
            </a:r>
          </a:p>
        </p:txBody>
      </p:sp>
      <p:sp>
        <p:nvSpPr>
          <p:cNvPr id="21" name="TextBox 21"/>
          <p:cNvSpPr txBox="1"/>
          <p:nvPr/>
        </p:nvSpPr>
        <p:spPr>
          <a:xfrm>
            <a:off x="12640576" y="5068160"/>
            <a:ext cx="5164481" cy="4639219"/>
          </a:xfrm>
          <a:prstGeom prst="rect">
            <a:avLst/>
          </a:prstGeom>
        </p:spPr>
        <p:txBody>
          <a:bodyPr wrap="square" lIns="0" tIns="0" rIns="0" bIns="0" rtlCol="0" anchor="t">
            <a:spAutoFit/>
          </a:bodyPr>
          <a:lstStyle/>
          <a:p>
            <a:pPr algn="l">
              <a:lnSpc>
                <a:spcPts val="2626"/>
              </a:lnSpc>
            </a:pPr>
            <a:r>
              <a:rPr lang="en-US" sz="2000" b="1" dirty="0">
                <a:latin typeface="Lato Bold"/>
              </a:rPr>
              <a:t>A.  PUBLIC PROPERTY FINANCE ACT</a:t>
            </a:r>
          </a:p>
          <a:p>
            <a:pPr algn="l">
              <a:lnSpc>
                <a:spcPts val="2626"/>
              </a:lnSpc>
            </a:pPr>
            <a:r>
              <a:rPr lang="en-US" sz="2000" b="1" dirty="0">
                <a:latin typeface="Lato Bold"/>
              </a:rPr>
              <a:t>B.  COMPETITIVE BIDDING IN CERTAIN PW</a:t>
            </a:r>
          </a:p>
          <a:p>
            <a:pPr algn="l">
              <a:lnSpc>
                <a:spcPts val="2626"/>
              </a:lnSpc>
            </a:pPr>
            <a:r>
              <a:rPr lang="en-US" sz="2000" b="1" dirty="0">
                <a:latin typeface="Lato Bold"/>
              </a:rPr>
              <a:t>C.  CERTIFICATES OF OBLIGATION</a:t>
            </a:r>
          </a:p>
          <a:p>
            <a:pPr algn="l">
              <a:lnSpc>
                <a:spcPts val="2626"/>
              </a:lnSpc>
            </a:pPr>
            <a:r>
              <a:rPr lang="en-US" sz="2000" b="1" dirty="0">
                <a:latin typeface="Lato Bold"/>
              </a:rPr>
              <a:t>D. STATE COOPERATION IN LOCAL PURCHASING</a:t>
            </a:r>
          </a:p>
          <a:p>
            <a:pPr algn="l">
              <a:lnSpc>
                <a:spcPts val="2626"/>
              </a:lnSpc>
            </a:pPr>
            <a:r>
              <a:rPr lang="en-US" sz="2000" b="1" dirty="0">
                <a:latin typeface="Lato Bold"/>
              </a:rPr>
              <a:t>E. STATE INTERCEPT TO INCREASE CREDIT RATING</a:t>
            </a:r>
          </a:p>
          <a:p>
            <a:pPr algn="l">
              <a:lnSpc>
                <a:spcPts val="2626"/>
              </a:lnSpc>
            </a:pPr>
            <a:r>
              <a:rPr lang="en-US" sz="2000" b="1" dirty="0">
                <a:latin typeface="Lato Bold"/>
              </a:rPr>
              <a:t>F. COOPERATIVE PURCHASING PROGRAM</a:t>
            </a:r>
          </a:p>
          <a:p>
            <a:pPr algn="l">
              <a:lnSpc>
                <a:spcPts val="2626"/>
              </a:lnSpc>
            </a:pPr>
            <a:r>
              <a:rPr lang="en-US" sz="2000" b="1" dirty="0">
                <a:latin typeface="Lato Bold"/>
              </a:rPr>
              <a:t>G. PURCHASES FROM FEDERAL SCHEDULES</a:t>
            </a:r>
          </a:p>
          <a:p>
            <a:pPr algn="l">
              <a:lnSpc>
                <a:spcPts val="2626"/>
              </a:lnSpc>
            </a:pPr>
            <a:r>
              <a:rPr lang="en-US" sz="2000" b="1" dirty="0">
                <a:latin typeface="Lato Bold"/>
              </a:rPr>
              <a:t>I. ADJUDICATION OF CONTRACT CLAIMS</a:t>
            </a:r>
          </a:p>
          <a:p>
            <a:pPr algn="l">
              <a:lnSpc>
                <a:spcPts val="2626"/>
              </a:lnSpc>
            </a:pPr>
            <a:r>
              <a:rPr lang="en-US" sz="2000" b="1" dirty="0">
                <a:latin typeface="Lato Bold"/>
              </a:rPr>
              <a:t>J. DESIGN-BUILD PROCEDURES IN CIVIL WORKS</a:t>
            </a:r>
          </a:p>
          <a:p>
            <a:pPr algn="l">
              <a:lnSpc>
                <a:spcPts val="2626"/>
              </a:lnSpc>
            </a:pPr>
            <a:r>
              <a:rPr lang="en-US" sz="2000" b="1" dirty="0">
                <a:latin typeface="Lato Bold"/>
              </a:rPr>
              <a:t>Z. MISCELLANEOUS PROVISIONS</a:t>
            </a:r>
          </a:p>
        </p:txBody>
      </p:sp>
      <p:sp>
        <p:nvSpPr>
          <p:cNvPr id="22" name="Freeform 22"/>
          <p:cNvSpPr/>
          <p:nvPr/>
        </p:nvSpPr>
        <p:spPr>
          <a:xfrm>
            <a:off x="14703510" y="2625089"/>
            <a:ext cx="1026318" cy="942718"/>
          </a:xfrm>
          <a:custGeom>
            <a:avLst/>
            <a:gdLst/>
            <a:ahLst/>
            <a:cxnLst/>
            <a:rect l="l" t="t" r="r" b="b"/>
            <a:pathLst>
              <a:path w="1026318" h="942718">
                <a:moveTo>
                  <a:pt x="0" y="0"/>
                </a:moveTo>
                <a:lnTo>
                  <a:pt x="1026318" y="0"/>
                </a:lnTo>
                <a:lnTo>
                  <a:pt x="1026318" y="942719"/>
                </a:lnTo>
                <a:lnTo>
                  <a:pt x="0" y="9427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3" name="TextBox 23"/>
          <p:cNvSpPr txBox="1"/>
          <p:nvPr/>
        </p:nvSpPr>
        <p:spPr>
          <a:xfrm>
            <a:off x="2021108" y="2493815"/>
            <a:ext cx="4400597" cy="211365"/>
          </a:xfrm>
          <a:prstGeom prst="rect">
            <a:avLst/>
          </a:prstGeom>
        </p:spPr>
        <p:txBody>
          <a:bodyPr lIns="0" tIns="0" rIns="0" bIns="0" rtlCol="0" anchor="t">
            <a:spAutoFit/>
          </a:bodyPr>
          <a:lstStyle/>
          <a:p>
            <a:pPr algn="ctr">
              <a:lnSpc>
                <a:spcPts val="2626"/>
              </a:lnSpc>
            </a:pPr>
            <a:r>
              <a:rPr lang="en-US" sz="3376" dirty="0">
                <a:solidFill>
                  <a:srgbClr val="000000"/>
                </a:solidFill>
                <a:latin typeface="Lato Bold"/>
              </a:rPr>
              <a:t>TLGC</a:t>
            </a:r>
            <a:r>
              <a:rPr lang="en-US" sz="3376" dirty="0">
                <a:solidFill>
                  <a:srgbClr val="0070C0"/>
                </a:solidFill>
                <a:latin typeface="Lato Bold"/>
              </a:rPr>
              <a:t> </a:t>
            </a:r>
            <a:r>
              <a:rPr lang="en-US" sz="3376" dirty="0">
                <a:solidFill>
                  <a:srgbClr val="000000"/>
                </a:solidFill>
                <a:latin typeface="Lato Bold"/>
              </a:rPr>
              <a:t>262</a:t>
            </a:r>
          </a:p>
        </p:txBody>
      </p:sp>
      <p:grpSp>
        <p:nvGrpSpPr>
          <p:cNvPr id="24" name="Group 24"/>
          <p:cNvGrpSpPr/>
          <p:nvPr/>
        </p:nvGrpSpPr>
        <p:grpSpPr>
          <a:xfrm>
            <a:off x="4413198" y="2224074"/>
            <a:ext cx="3090862" cy="3070860"/>
            <a:chOff x="-98105" y="6657"/>
            <a:chExt cx="4121150" cy="4094480"/>
          </a:xfrm>
        </p:grpSpPr>
        <p:sp>
          <p:nvSpPr>
            <p:cNvPr id="25" name="Freeform 25"/>
            <p:cNvSpPr/>
            <p:nvPr/>
          </p:nvSpPr>
          <p:spPr>
            <a:xfrm>
              <a:off x="-98105" y="6657"/>
              <a:ext cx="4121150" cy="4094480"/>
            </a:xfrm>
            <a:custGeom>
              <a:avLst/>
              <a:gdLst/>
              <a:ahLst/>
              <a:cxnLst/>
              <a:rect l="l" t="t" r="r" b="b"/>
              <a:pathLst>
                <a:path w="4121150" h="4094480">
                  <a:moveTo>
                    <a:pt x="0" y="2047240"/>
                  </a:moveTo>
                  <a:lnTo>
                    <a:pt x="2060575" y="0"/>
                  </a:lnTo>
                  <a:lnTo>
                    <a:pt x="4121150" y="2047240"/>
                  </a:lnTo>
                  <a:lnTo>
                    <a:pt x="2060575" y="4094480"/>
                  </a:lnTo>
                  <a:close/>
                </a:path>
              </a:pathLst>
            </a:custGeom>
            <a:solidFill>
              <a:srgbClr val="00B0F0"/>
            </a:solidFill>
          </p:spPr>
          <p:txBody>
            <a:bodyPr/>
            <a:lstStyle/>
            <a:p>
              <a:endParaRPr lang="en-US" dirty="0"/>
            </a:p>
          </p:txBody>
        </p:sp>
      </p:grpSp>
      <p:sp>
        <p:nvSpPr>
          <p:cNvPr id="26" name="Freeform 26"/>
          <p:cNvSpPr/>
          <p:nvPr/>
        </p:nvSpPr>
        <p:spPr>
          <a:xfrm>
            <a:off x="5590618" y="3192385"/>
            <a:ext cx="758581" cy="691687"/>
          </a:xfrm>
          <a:custGeom>
            <a:avLst/>
            <a:gdLst/>
            <a:ahLst/>
            <a:cxnLst/>
            <a:rect l="l" t="t" r="r" b="b"/>
            <a:pathLst>
              <a:path w="725104" h="692054">
                <a:moveTo>
                  <a:pt x="0" y="0"/>
                </a:moveTo>
                <a:lnTo>
                  <a:pt x="725104" y="0"/>
                </a:lnTo>
                <a:lnTo>
                  <a:pt x="725104" y="692053"/>
                </a:lnTo>
                <a:lnTo>
                  <a:pt x="0" y="6920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27" name="TextBox 27"/>
          <p:cNvSpPr txBox="1"/>
          <p:nvPr/>
        </p:nvSpPr>
        <p:spPr>
          <a:xfrm rot="18790221">
            <a:off x="6030489" y="4458477"/>
            <a:ext cx="2053079" cy="669598"/>
          </a:xfrm>
          <a:prstGeom prst="rect">
            <a:avLst/>
          </a:prstGeom>
        </p:spPr>
        <p:txBody>
          <a:bodyPr lIns="0" tIns="0" rIns="0" bIns="0" rtlCol="0" anchor="t">
            <a:spAutoFit/>
          </a:bodyPr>
          <a:lstStyle/>
          <a:p>
            <a:pPr algn="r">
              <a:lnSpc>
                <a:spcPts val="2881"/>
              </a:lnSpc>
            </a:pPr>
            <a:r>
              <a:rPr lang="en-US" sz="2400" dirty="0">
                <a:solidFill>
                  <a:srgbClr val="565349"/>
                </a:solidFill>
                <a:latin typeface="Poppins Bold"/>
              </a:rPr>
              <a:t>COMPETITIVE BIDDING</a:t>
            </a:r>
          </a:p>
        </p:txBody>
      </p:sp>
      <p:sp>
        <p:nvSpPr>
          <p:cNvPr id="28" name="TextBox 28"/>
          <p:cNvSpPr txBox="1"/>
          <p:nvPr/>
        </p:nvSpPr>
        <p:spPr>
          <a:xfrm>
            <a:off x="5668260" y="4076947"/>
            <a:ext cx="603298" cy="143149"/>
          </a:xfrm>
          <a:prstGeom prst="rect">
            <a:avLst/>
          </a:prstGeom>
        </p:spPr>
        <p:txBody>
          <a:bodyPr lIns="0" tIns="0" rIns="0" bIns="0" rtlCol="0" anchor="t">
            <a:spAutoFit/>
          </a:bodyPr>
          <a:lstStyle/>
          <a:p>
            <a:pPr algn="ctr">
              <a:lnSpc>
                <a:spcPts val="2626"/>
              </a:lnSpc>
            </a:pPr>
            <a:r>
              <a:rPr lang="en-US" sz="3751" dirty="0">
                <a:solidFill>
                  <a:srgbClr val="FFFFFF"/>
                </a:solidFill>
                <a:latin typeface="Lato Light"/>
              </a:rPr>
              <a:t>C</a:t>
            </a:r>
          </a:p>
        </p:txBody>
      </p:sp>
      <p:grpSp>
        <p:nvGrpSpPr>
          <p:cNvPr id="29" name="Group 29"/>
          <p:cNvGrpSpPr/>
          <p:nvPr/>
        </p:nvGrpSpPr>
        <p:grpSpPr>
          <a:xfrm>
            <a:off x="2675976" y="3884072"/>
            <a:ext cx="3090862" cy="3070860"/>
            <a:chOff x="-88975" y="-122607"/>
            <a:chExt cx="4121150" cy="4094480"/>
          </a:xfrm>
        </p:grpSpPr>
        <p:sp>
          <p:nvSpPr>
            <p:cNvPr id="30" name="Freeform 30"/>
            <p:cNvSpPr/>
            <p:nvPr/>
          </p:nvSpPr>
          <p:spPr>
            <a:xfrm>
              <a:off x="-88975" y="-122607"/>
              <a:ext cx="4121150" cy="4094480"/>
            </a:xfrm>
            <a:custGeom>
              <a:avLst/>
              <a:gdLst/>
              <a:ahLst/>
              <a:cxnLst/>
              <a:rect l="l" t="t" r="r" b="b"/>
              <a:pathLst>
                <a:path w="4121150" h="4094480">
                  <a:moveTo>
                    <a:pt x="0" y="2047240"/>
                  </a:moveTo>
                  <a:lnTo>
                    <a:pt x="2060575" y="0"/>
                  </a:lnTo>
                  <a:lnTo>
                    <a:pt x="4121150" y="2047240"/>
                  </a:lnTo>
                  <a:lnTo>
                    <a:pt x="2060575" y="4094480"/>
                  </a:lnTo>
                  <a:close/>
                </a:path>
              </a:pathLst>
            </a:custGeom>
            <a:solidFill>
              <a:srgbClr val="00B0F0"/>
            </a:solidFill>
          </p:spPr>
          <p:txBody>
            <a:bodyPr/>
            <a:lstStyle/>
            <a:p>
              <a:endParaRPr lang="en-US" dirty="0"/>
            </a:p>
          </p:txBody>
        </p:sp>
      </p:grpSp>
      <p:sp>
        <p:nvSpPr>
          <p:cNvPr id="31" name="TextBox 31"/>
          <p:cNvSpPr txBox="1"/>
          <p:nvPr/>
        </p:nvSpPr>
        <p:spPr>
          <a:xfrm rot="2700000">
            <a:off x="2203411" y="6239516"/>
            <a:ext cx="2053079" cy="669598"/>
          </a:xfrm>
          <a:prstGeom prst="rect">
            <a:avLst/>
          </a:prstGeom>
        </p:spPr>
        <p:txBody>
          <a:bodyPr lIns="0" tIns="0" rIns="0" bIns="0" rtlCol="0" anchor="t">
            <a:spAutoFit/>
          </a:bodyPr>
          <a:lstStyle/>
          <a:p>
            <a:pPr algn="r">
              <a:lnSpc>
                <a:spcPts val="2881"/>
              </a:lnSpc>
            </a:pPr>
            <a:r>
              <a:rPr lang="en-US" sz="2400" dirty="0">
                <a:solidFill>
                  <a:srgbClr val="565349"/>
                </a:solidFill>
                <a:latin typeface="Poppins Bold"/>
              </a:rPr>
              <a:t>PURCHASING AGENTS</a:t>
            </a:r>
          </a:p>
        </p:txBody>
      </p:sp>
      <p:sp>
        <p:nvSpPr>
          <p:cNvPr id="32" name="Freeform 32"/>
          <p:cNvSpPr/>
          <p:nvPr/>
        </p:nvSpPr>
        <p:spPr>
          <a:xfrm>
            <a:off x="3835265" y="4875696"/>
            <a:ext cx="862176" cy="882204"/>
          </a:xfrm>
          <a:custGeom>
            <a:avLst/>
            <a:gdLst/>
            <a:ahLst/>
            <a:cxnLst/>
            <a:rect l="l" t="t" r="r" b="b"/>
            <a:pathLst>
              <a:path w="862176" h="882204">
                <a:moveTo>
                  <a:pt x="0" y="0"/>
                </a:moveTo>
                <a:lnTo>
                  <a:pt x="862176" y="0"/>
                </a:lnTo>
                <a:lnTo>
                  <a:pt x="862176" y="882204"/>
                </a:lnTo>
                <a:lnTo>
                  <a:pt x="0" y="88220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3" name="TextBox 33"/>
          <p:cNvSpPr txBox="1"/>
          <p:nvPr/>
        </p:nvSpPr>
        <p:spPr>
          <a:xfrm>
            <a:off x="3986489" y="6127809"/>
            <a:ext cx="603298" cy="143149"/>
          </a:xfrm>
          <a:prstGeom prst="rect">
            <a:avLst/>
          </a:prstGeom>
        </p:spPr>
        <p:txBody>
          <a:bodyPr lIns="0" tIns="0" rIns="0" bIns="0" rtlCol="0" anchor="t">
            <a:spAutoFit/>
          </a:bodyPr>
          <a:lstStyle/>
          <a:p>
            <a:pPr algn="ctr">
              <a:lnSpc>
                <a:spcPts val="2626"/>
              </a:lnSpc>
            </a:pPr>
            <a:r>
              <a:rPr lang="en-US" sz="3751" dirty="0">
                <a:solidFill>
                  <a:srgbClr val="FFFFFF"/>
                </a:solidFill>
                <a:latin typeface="Lato Light"/>
              </a:rPr>
              <a:t>B</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685800" y="546563"/>
            <a:ext cx="16916400" cy="9193873"/>
            <a:chOff x="0" y="0"/>
            <a:chExt cx="23452334" cy="12760863"/>
          </a:xfrm>
          <a:solidFill>
            <a:schemeClr val="accent1">
              <a:lumMod val="20000"/>
              <a:lumOff val="80000"/>
            </a:schemeClr>
          </a:solidFill>
        </p:grpSpPr>
        <p:sp>
          <p:nvSpPr>
            <p:cNvPr id="3" name="Freeform 3"/>
            <p:cNvSpPr/>
            <p:nvPr/>
          </p:nvSpPr>
          <p:spPr>
            <a:xfrm>
              <a:off x="0" y="0"/>
              <a:ext cx="23452328" cy="12760833"/>
            </a:xfrm>
            <a:custGeom>
              <a:avLst/>
              <a:gdLst/>
              <a:ahLst/>
              <a:cxnLst/>
              <a:rect l="l" t="t" r="r" b="b"/>
              <a:pathLst>
                <a:path w="23452328" h="12760833">
                  <a:moveTo>
                    <a:pt x="0" y="0"/>
                  </a:moveTo>
                  <a:lnTo>
                    <a:pt x="23452328" y="0"/>
                  </a:lnTo>
                  <a:lnTo>
                    <a:pt x="23452328" y="12760833"/>
                  </a:lnTo>
                  <a:lnTo>
                    <a:pt x="0" y="12760833"/>
                  </a:lnTo>
                  <a:close/>
                </a:path>
              </a:pathLst>
            </a:custGeom>
            <a:grpFill/>
          </p:spPr>
          <p:txBody>
            <a:bodyPr/>
            <a:lstStyle/>
            <a:p>
              <a:endParaRPr lang="en-US"/>
            </a:p>
          </p:txBody>
        </p:sp>
      </p:grpSp>
      <p:sp>
        <p:nvSpPr>
          <p:cNvPr id="7" name="TextBox 7"/>
          <p:cNvSpPr txBox="1"/>
          <p:nvPr/>
        </p:nvSpPr>
        <p:spPr>
          <a:xfrm>
            <a:off x="1591067" y="732730"/>
            <a:ext cx="14632330" cy="1538883"/>
          </a:xfrm>
          <a:prstGeom prst="rect">
            <a:avLst/>
          </a:prstGeom>
        </p:spPr>
        <p:txBody>
          <a:bodyPr lIns="0" tIns="0" rIns="0" bIns="0" rtlCol="0" anchor="t">
            <a:spAutoFit/>
          </a:bodyPr>
          <a:lstStyle/>
          <a:p>
            <a:pPr algn="ctr">
              <a:lnSpc>
                <a:spcPts val="7129"/>
              </a:lnSpc>
            </a:pPr>
            <a:r>
              <a:rPr lang="en-US" sz="6601" spc="-9" dirty="0">
                <a:solidFill>
                  <a:srgbClr val="000000"/>
                </a:solidFill>
                <a:latin typeface="PT Sans Bold"/>
              </a:rPr>
              <a:t>Texas Local Government Code 262 </a:t>
            </a:r>
          </a:p>
          <a:p>
            <a:pPr algn="ctr">
              <a:lnSpc>
                <a:spcPts val="4861"/>
              </a:lnSpc>
            </a:pPr>
            <a:r>
              <a:rPr lang="en-US" sz="4501" spc="-6" dirty="0">
                <a:solidFill>
                  <a:srgbClr val="000000"/>
                </a:solidFill>
                <a:latin typeface="PT Sans"/>
              </a:rPr>
              <a:t>Purchasing &amp; Contracting Authority of Counties </a:t>
            </a:r>
          </a:p>
        </p:txBody>
      </p:sp>
      <p:sp>
        <p:nvSpPr>
          <p:cNvPr id="8" name="TextBox 8"/>
          <p:cNvSpPr txBox="1"/>
          <p:nvPr/>
        </p:nvSpPr>
        <p:spPr>
          <a:xfrm>
            <a:off x="1009019" y="2527404"/>
            <a:ext cx="13078540" cy="7489230"/>
          </a:xfrm>
          <a:prstGeom prst="rect">
            <a:avLst/>
          </a:prstGeom>
        </p:spPr>
        <p:txBody>
          <a:bodyPr wrap="square" lIns="0" tIns="0" rIns="0" bIns="0" rtlCol="0" anchor="t">
            <a:spAutoFit/>
          </a:bodyPr>
          <a:lstStyle/>
          <a:p>
            <a:pPr marL="408183" lvl="1" indent="-204091" algn="l">
              <a:lnSpc>
                <a:spcPts val="4051"/>
              </a:lnSpc>
              <a:buFont typeface="Arial"/>
              <a:buChar char="•"/>
            </a:pPr>
            <a:r>
              <a:rPr lang="en-US" sz="3500" spc="-5" dirty="0">
                <a:solidFill>
                  <a:srgbClr val="000000"/>
                </a:solidFill>
                <a:latin typeface="PT Sans Bold"/>
              </a:rPr>
              <a:t>SUBCHAPTER A: General Provisions</a:t>
            </a:r>
          </a:p>
          <a:p>
            <a:pPr marL="1149085" lvl="3" indent="-287271">
              <a:lnSpc>
                <a:spcPct val="150000"/>
              </a:lnSpc>
              <a:buFont typeface="Arial"/>
              <a:buChar char="￭"/>
            </a:pPr>
            <a:r>
              <a:rPr lang="en-US" sz="3500" spc="-5" dirty="0">
                <a:solidFill>
                  <a:srgbClr val="000000"/>
                </a:solidFill>
                <a:latin typeface="PT Sans"/>
              </a:rPr>
              <a:t>262.001 Appointment of Agent to Make Contracts</a:t>
            </a:r>
          </a:p>
          <a:p>
            <a:pPr marL="1149085" lvl="3" indent="-287271">
              <a:lnSpc>
                <a:spcPct val="150000"/>
              </a:lnSpc>
              <a:buFont typeface="Arial"/>
              <a:buChar char="￭"/>
            </a:pPr>
            <a:r>
              <a:rPr lang="en-US" sz="3500" spc="-5" dirty="0">
                <a:solidFill>
                  <a:srgbClr val="000000"/>
                </a:solidFill>
                <a:latin typeface="PT Sans"/>
              </a:rPr>
              <a:t>262.002 Authority to Purchase Road Equip./Tires through </a:t>
            </a:r>
          </a:p>
          <a:p>
            <a:pPr marL="1149085" lvl="3" indent="-287271">
              <a:lnSpc>
                <a:spcPct val="150000"/>
              </a:lnSpc>
            </a:pPr>
            <a:r>
              <a:rPr lang="en-US" sz="3500" spc="-5" dirty="0">
                <a:solidFill>
                  <a:srgbClr val="000000"/>
                </a:solidFill>
                <a:latin typeface="PT Sans"/>
              </a:rPr>
              <a:t>   the Comptroller</a:t>
            </a:r>
          </a:p>
          <a:p>
            <a:pPr marL="1149085" lvl="3" indent="-287271">
              <a:lnSpc>
                <a:spcPct val="150000"/>
              </a:lnSpc>
              <a:buFont typeface="Arial"/>
              <a:buChar char="￭"/>
            </a:pPr>
            <a:r>
              <a:rPr lang="en-US" sz="3500" spc="-5" dirty="0">
                <a:solidFill>
                  <a:srgbClr val="000000"/>
                </a:solidFill>
                <a:latin typeface="PT Sans"/>
              </a:rPr>
              <a:t>262.003 Small, Sole-Source Purchase Exempt from Bidding</a:t>
            </a:r>
          </a:p>
          <a:p>
            <a:pPr marL="1149085" lvl="3" indent="-287271">
              <a:lnSpc>
                <a:spcPct val="150000"/>
              </a:lnSpc>
              <a:buFont typeface="Arial"/>
              <a:buChar char="￭"/>
            </a:pPr>
            <a:r>
              <a:rPr lang="en-US" sz="3500" spc="-5" dirty="0">
                <a:solidFill>
                  <a:srgbClr val="000000"/>
                </a:solidFill>
                <a:latin typeface="PT Sans"/>
              </a:rPr>
              <a:t>262.004 Contracts and Other Instruments; Vest Rights</a:t>
            </a:r>
          </a:p>
          <a:p>
            <a:pPr marL="1149085" lvl="3" indent="-287271">
              <a:lnSpc>
                <a:spcPct val="150000"/>
              </a:lnSpc>
              <a:buFont typeface="Arial"/>
              <a:buChar char="￭"/>
            </a:pPr>
            <a:r>
              <a:rPr lang="en-US" sz="3500" spc="-5" dirty="0">
                <a:solidFill>
                  <a:srgbClr val="000000"/>
                </a:solidFill>
                <a:latin typeface="PT Sans"/>
              </a:rPr>
              <a:t>262.005 Application of Other Law</a:t>
            </a:r>
          </a:p>
          <a:p>
            <a:pPr marL="1149085" lvl="3" indent="-287271">
              <a:lnSpc>
                <a:spcPct val="150000"/>
              </a:lnSpc>
              <a:buFont typeface="Arial"/>
              <a:buChar char="￭"/>
            </a:pPr>
            <a:r>
              <a:rPr lang="en-US" sz="3500" spc="-5" dirty="0">
                <a:solidFill>
                  <a:srgbClr val="000000"/>
                </a:solidFill>
                <a:latin typeface="PT Sans"/>
              </a:rPr>
              <a:t>262.006 Least Cost Review Program</a:t>
            </a:r>
          </a:p>
          <a:p>
            <a:pPr marL="1149085" lvl="3" indent="-287271">
              <a:lnSpc>
                <a:spcPct val="150000"/>
              </a:lnSpc>
              <a:buFont typeface="Arial"/>
              <a:buChar char="￭"/>
            </a:pPr>
            <a:r>
              <a:rPr lang="en-US" sz="3500" spc="-5" dirty="0">
                <a:solidFill>
                  <a:srgbClr val="000000"/>
                </a:solidFill>
                <a:latin typeface="PT Sans"/>
              </a:rPr>
              <a:t>262.007 Suit Against County Arising Under Certain Contracts</a:t>
            </a:r>
          </a:p>
          <a:p>
            <a:pPr marL="1149085" lvl="3" indent="-287271" algn="l">
              <a:lnSpc>
                <a:spcPts val="3889"/>
              </a:lnSpc>
            </a:pPr>
            <a:endParaRPr lang="en-US" sz="3601" spc="-5" dirty="0">
              <a:solidFill>
                <a:srgbClr val="000000"/>
              </a:solidFill>
              <a:latin typeface="PT Sans"/>
            </a:endParaRPr>
          </a:p>
        </p:txBody>
      </p:sp>
      <p:grpSp>
        <p:nvGrpSpPr>
          <p:cNvPr id="10" name="Group 10"/>
          <p:cNvGrpSpPr/>
          <p:nvPr/>
        </p:nvGrpSpPr>
        <p:grpSpPr>
          <a:xfrm>
            <a:off x="14019531" y="1461870"/>
            <a:ext cx="3254351" cy="3283296"/>
            <a:chOff x="0" y="0"/>
            <a:chExt cx="4121146" cy="4094464"/>
          </a:xfrm>
        </p:grpSpPr>
        <p:sp>
          <p:nvSpPr>
            <p:cNvPr id="11" name="Freeform 11"/>
            <p:cNvSpPr/>
            <p:nvPr/>
          </p:nvSpPr>
          <p:spPr>
            <a:xfrm>
              <a:off x="0" y="0"/>
              <a:ext cx="4121150" cy="4094480"/>
            </a:xfrm>
            <a:custGeom>
              <a:avLst/>
              <a:gdLst/>
              <a:ahLst/>
              <a:cxnLst/>
              <a:rect l="l" t="t" r="r" b="b"/>
              <a:pathLst>
                <a:path w="4121150" h="4094480">
                  <a:moveTo>
                    <a:pt x="0" y="2047240"/>
                  </a:moveTo>
                  <a:lnTo>
                    <a:pt x="2060575" y="0"/>
                  </a:lnTo>
                  <a:lnTo>
                    <a:pt x="4121150" y="2047240"/>
                  </a:lnTo>
                  <a:lnTo>
                    <a:pt x="2060575" y="4094480"/>
                  </a:lnTo>
                  <a:close/>
                </a:path>
              </a:pathLst>
            </a:custGeom>
            <a:solidFill>
              <a:srgbClr val="00B0F0"/>
            </a:solidFill>
          </p:spPr>
          <p:txBody>
            <a:bodyPr/>
            <a:lstStyle/>
            <a:p>
              <a:endParaRPr lang="en-US"/>
            </a:p>
          </p:txBody>
        </p:sp>
      </p:grpSp>
      <p:sp>
        <p:nvSpPr>
          <p:cNvPr id="12" name="Freeform 12"/>
          <p:cNvSpPr/>
          <p:nvPr/>
        </p:nvSpPr>
        <p:spPr>
          <a:xfrm>
            <a:off x="15163800" y="2431109"/>
            <a:ext cx="965815" cy="1094415"/>
          </a:xfrm>
          <a:custGeom>
            <a:avLst/>
            <a:gdLst/>
            <a:ahLst/>
            <a:cxnLst/>
            <a:rect l="l" t="t" r="r" b="b"/>
            <a:pathLst>
              <a:path w="607123" h="764182">
                <a:moveTo>
                  <a:pt x="0" y="0"/>
                </a:moveTo>
                <a:lnTo>
                  <a:pt x="607123" y="0"/>
                </a:lnTo>
                <a:lnTo>
                  <a:pt x="607123" y="764182"/>
                </a:lnTo>
                <a:lnTo>
                  <a:pt x="0" y="7641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13"/>
          <p:cNvSpPr txBox="1"/>
          <p:nvPr/>
        </p:nvSpPr>
        <p:spPr>
          <a:xfrm rot="2796416">
            <a:off x="13599141" y="3829796"/>
            <a:ext cx="2053079" cy="736997"/>
          </a:xfrm>
          <a:prstGeom prst="rect">
            <a:avLst/>
          </a:prstGeom>
        </p:spPr>
        <p:txBody>
          <a:bodyPr lIns="0" tIns="0" rIns="0" bIns="0" rtlCol="0" anchor="t">
            <a:spAutoFit/>
          </a:bodyPr>
          <a:lstStyle/>
          <a:p>
            <a:pPr algn="ctr">
              <a:lnSpc>
                <a:spcPts val="2881"/>
              </a:lnSpc>
            </a:pPr>
            <a:r>
              <a:rPr lang="en-US" sz="2400" dirty="0">
                <a:solidFill>
                  <a:srgbClr val="565349"/>
                </a:solidFill>
                <a:latin typeface="Poppins Bold"/>
              </a:rPr>
              <a:t>GENERAL PROVISIONS</a:t>
            </a:r>
          </a:p>
        </p:txBody>
      </p:sp>
      <p:sp>
        <p:nvSpPr>
          <p:cNvPr id="14" name="TextBox 14"/>
          <p:cNvSpPr txBox="1"/>
          <p:nvPr/>
        </p:nvSpPr>
        <p:spPr>
          <a:xfrm>
            <a:off x="15436288" y="3851998"/>
            <a:ext cx="603298" cy="185966"/>
          </a:xfrm>
          <a:prstGeom prst="rect">
            <a:avLst/>
          </a:prstGeom>
        </p:spPr>
        <p:txBody>
          <a:bodyPr lIns="0" tIns="0" rIns="0" bIns="0" rtlCol="0" anchor="t">
            <a:spAutoFit/>
          </a:bodyPr>
          <a:lstStyle/>
          <a:p>
            <a:pPr algn="ctr">
              <a:lnSpc>
                <a:spcPts val="2626"/>
              </a:lnSpc>
            </a:pPr>
            <a:r>
              <a:rPr lang="en-US" sz="3751" dirty="0">
                <a:solidFill>
                  <a:srgbClr val="FFFFFF"/>
                </a:solidFill>
                <a:latin typeface="Lato Light"/>
              </a:rPr>
              <a:t>A</a:t>
            </a:r>
          </a:p>
        </p:txBody>
      </p:sp>
      <p:sp>
        <p:nvSpPr>
          <p:cNvPr id="15" name="Freeform 15" descr="https://statutes.capitol.texas.gov/WebResource.axd?d=tk_UiaGyauyEkzuSXEAqf4ZOW3b_LpttLbaqhgWLqClCAN3w9bfiTLDdBjz_sZKFIhysXegdSx-_xOo2yFRIS-Hh--m9C9TdvkO7q7BCUEYPN2yE0&amp;t=637290598998988531"/>
          <p:cNvSpPr/>
          <p:nvPr/>
        </p:nvSpPr>
        <p:spPr>
          <a:xfrm>
            <a:off x="0" y="0"/>
            <a:ext cx="142931" cy="142931"/>
          </a:xfrm>
          <a:custGeom>
            <a:avLst/>
            <a:gdLst/>
            <a:ahLst/>
            <a:cxnLst/>
            <a:rect l="l" t="t" r="r" b="b"/>
            <a:pathLst>
              <a:path w="142931" h="142931">
                <a:moveTo>
                  <a:pt x="0" y="0"/>
                </a:moveTo>
                <a:lnTo>
                  <a:pt x="142931" y="0"/>
                </a:lnTo>
                <a:lnTo>
                  <a:pt x="142931" y="142931"/>
                </a:lnTo>
                <a:lnTo>
                  <a:pt x="0" y="142931"/>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609600" y="647699"/>
            <a:ext cx="17068800" cy="9073637"/>
            <a:chOff x="0" y="1"/>
            <a:chExt cx="23108859" cy="12473910"/>
          </a:xfrm>
          <a:solidFill>
            <a:schemeClr val="accent1">
              <a:lumMod val="20000"/>
              <a:lumOff val="80000"/>
            </a:schemeClr>
          </a:solidFill>
        </p:grpSpPr>
        <p:sp>
          <p:nvSpPr>
            <p:cNvPr id="3" name="Freeform 3"/>
            <p:cNvSpPr/>
            <p:nvPr/>
          </p:nvSpPr>
          <p:spPr>
            <a:xfrm>
              <a:off x="0" y="1"/>
              <a:ext cx="23108859" cy="12473910"/>
            </a:xfrm>
            <a:custGeom>
              <a:avLst/>
              <a:gdLst/>
              <a:ahLst/>
              <a:cxnLst/>
              <a:rect l="l" t="t" r="r" b="b"/>
              <a:pathLst>
                <a:path w="23452328" h="12760833">
                  <a:moveTo>
                    <a:pt x="0" y="0"/>
                  </a:moveTo>
                  <a:lnTo>
                    <a:pt x="23452328" y="0"/>
                  </a:lnTo>
                  <a:lnTo>
                    <a:pt x="23452328" y="12760833"/>
                  </a:lnTo>
                  <a:lnTo>
                    <a:pt x="0" y="12760833"/>
                  </a:lnTo>
                  <a:close/>
                </a:path>
              </a:pathLst>
            </a:custGeom>
            <a:grpFill/>
          </p:spPr>
          <p:txBody>
            <a:bodyPr/>
            <a:lstStyle/>
            <a:p>
              <a:endParaRPr lang="en-US"/>
            </a:p>
          </p:txBody>
        </p:sp>
      </p:grpSp>
      <p:sp>
        <p:nvSpPr>
          <p:cNvPr id="7" name="TextBox 7"/>
          <p:cNvSpPr txBox="1"/>
          <p:nvPr/>
        </p:nvSpPr>
        <p:spPr>
          <a:xfrm>
            <a:off x="1806163" y="1036677"/>
            <a:ext cx="14632330" cy="1538883"/>
          </a:xfrm>
          <a:prstGeom prst="rect">
            <a:avLst/>
          </a:prstGeom>
        </p:spPr>
        <p:txBody>
          <a:bodyPr lIns="0" tIns="0" rIns="0" bIns="0" rtlCol="0" anchor="t">
            <a:spAutoFit/>
          </a:bodyPr>
          <a:lstStyle/>
          <a:p>
            <a:pPr algn="ctr">
              <a:lnSpc>
                <a:spcPts val="7129"/>
              </a:lnSpc>
            </a:pPr>
            <a:r>
              <a:rPr lang="en-US" sz="6601" spc="-9" dirty="0">
                <a:solidFill>
                  <a:srgbClr val="000000"/>
                </a:solidFill>
                <a:latin typeface="PT Sans Bold"/>
              </a:rPr>
              <a:t>Texas Local Government Code 262 </a:t>
            </a:r>
          </a:p>
          <a:p>
            <a:pPr algn="ctr">
              <a:lnSpc>
                <a:spcPts val="4861"/>
              </a:lnSpc>
            </a:pPr>
            <a:r>
              <a:rPr lang="en-US" sz="4501" spc="-6" dirty="0">
                <a:solidFill>
                  <a:srgbClr val="000000"/>
                </a:solidFill>
                <a:latin typeface="PT Sans"/>
              </a:rPr>
              <a:t>Purchasing &amp; Contracting Authority of Counties </a:t>
            </a:r>
          </a:p>
        </p:txBody>
      </p:sp>
      <p:sp>
        <p:nvSpPr>
          <p:cNvPr id="8" name="TextBox 8"/>
          <p:cNvSpPr txBox="1"/>
          <p:nvPr/>
        </p:nvSpPr>
        <p:spPr>
          <a:xfrm>
            <a:off x="990600" y="2959629"/>
            <a:ext cx="14504612" cy="4592155"/>
          </a:xfrm>
          <a:prstGeom prst="rect">
            <a:avLst/>
          </a:prstGeom>
        </p:spPr>
        <p:txBody>
          <a:bodyPr wrap="square" lIns="0" tIns="0" rIns="0" bIns="0" rtlCol="0" anchor="t">
            <a:spAutoFit/>
          </a:bodyPr>
          <a:lstStyle/>
          <a:p>
            <a:pPr marL="408183" lvl="1" indent="-204091">
              <a:lnSpc>
                <a:spcPts val="4051"/>
              </a:lnSpc>
              <a:buFont typeface="Arial"/>
              <a:buChar char="•"/>
            </a:pPr>
            <a:r>
              <a:rPr lang="en-US" sz="3500" spc="-5" dirty="0">
                <a:solidFill>
                  <a:srgbClr val="000000"/>
                </a:solidFill>
                <a:latin typeface="PT Sans Bold"/>
              </a:rPr>
              <a:t>SUBCHAPTER B: Purchasing Agents</a:t>
            </a:r>
          </a:p>
          <a:p>
            <a:pPr marL="1149085" lvl="3" indent="-287271">
              <a:lnSpc>
                <a:spcPct val="150000"/>
              </a:lnSpc>
              <a:buFont typeface="Arial"/>
              <a:buChar char="￭"/>
            </a:pPr>
            <a:r>
              <a:rPr lang="en-US" sz="3500" spc="-5" dirty="0">
                <a:solidFill>
                  <a:srgbClr val="000000"/>
                </a:solidFill>
                <a:latin typeface="PT Sans"/>
              </a:rPr>
              <a:t>262.011	   Purchasing Agents</a:t>
            </a:r>
          </a:p>
          <a:p>
            <a:pPr marL="1149085" lvl="3" indent="-287271">
              <a:lnSpc>
                <a:spcPct val="150000"/>
              </a:lnSpc>
              <a:buFont typeface="Arial"/>
              <a:buChar char="￭"/>
            </a:pPr>
            <a:r>
              <a:rPr lang="en-US" sz="3500" spc="-5" dirty="0">
                <a:solidFill>
                  <a:srgbClr val="000000"/>
                </a:solidFill>
                <a:latin typeface="PT Sans"/>
              </a:rPr>
              <a:t>262.0115  Purchasing Agents in Counties with Populations</a:t>
            </a:r>
          </a:p>
          <a:p>
            <a:pPr marL="1149085" lvl="3" indent="-287271">
              <a:lnSpc>
                <a:spcPct val="150000"/>
              </a:lnSpc>
            </a:pPr>
            <a:r>
              <a:rPr lang="en-US" sz="3500" spc="-5" dirty="0">
                <a:solidFill>
                  <a:srgbClr val="000000"/>
                </a:solidFill>
                <a:latin typeface="PT Sans"/>
              </a:rPr>
              <a:t> of More than 100,000</a:t>
            </a:r>
          </a:p>
          <a:p>
            <a:pPr marL="1149085" lvl="3" indent="-287271">
              <a:lnSpc>
                <a:spcPct val="150000"/>
              </a:lnSpc>
              <a:buFont typeface="Arial"/>
              <a:buChar char="￭"/>
            </a:pPr>
            <a:r>
              <a:rPr lang="en-US" sz="3500" spc="-5" dirty="0">
                <a:solidFill>
                  <a:srgbClr val="000000"/>
                </a:solidFill>
                <a:latin typeface="PT Sans"/>
              </a:rPr>
              <a:t>262.012	   County Auditors as Purchasing Agents in Certain</a:t>
            </a:r>
          </a:p>
          <a:p>
            <a:pPr marL="1149085" lvl="3" indent="-287271">
              <a:lnSpc>
                <a:spcPct val="150000"/>
              </a:lnSpc>
            </a:pPr>
            <a:r>
              <a:rPr lang="en-US" sz="3500" spc="-5" dirty="0">
                <a:solidFill>
                  <a:srgbClr val="000000"/>
                </a:solidFill>
                <a:latin typeface="PT Sans"/>
              </a:rPr>
              <a:t>  Counties</a:t>
            </a:r>
          </a:p>
        </p:txBody>
      </p:sp>
      <p:grpSp>
        <p:nvGrpSpPr>
          <p:cNvPr id="10" name="Group 10"/>
          <p:cNvGrpSpPr/>
          <p:nvPr/>
        </p:nvGrpSpPr>
        <p:grpSpPr>
          <a:xfrm>
            <a:off x="14496625" y="2182170"/>
            <a:ext cx="3090862" cy="3070860"/>
            <a:chOff x="-533493" y="266803"/>
            <a:chExt cx="4121150" cy="4094480"/>
          </a:xfrm>
        </p:grpSpPr>
        <p:sp>
          <p:nvSpPr>
            <p:cNvPr id="11" name="Freeform 11"/>
            <p:cNvSpPr/>
            <p:nvPr/>
          </p:nvSpPr>
          <p:spPr>
            <a:xfrm>
              <a:off x="-533493" y="266803"/>
              <a:ext cx="4121150" cy="4094480"/>
            </a:xfrm>
            <a:custGeom>
              <a:avLst/>
              <a:gdLst/>
              <a:ahLst/>
              <a:cxnLst/>
              <a:rect l="l" t="t" r="r" b="b"/>
              <a:pathLst>
                <a:path w="4121150" h="4094480">
                  <a:moveTo>
                    <a:pt x="0" y="2047240"/>
                  </a:moveTo>
                  <a:lnTo>
                    <a:pt x="2060575" y="0"/>
                  </a:lnTo>
                  <a:lnTo>
                    <a:pt x="4121150" y="2047240"/>
                  </a:lnTo>
                  <a:lnTo>
                    <a:pt x="2060575" y="4094480"/>
                  </a:lnTo>
                  <a:close/>
                </a:path>
              </a:pathLst>
            </a:custGeom>
            <a:solidFill>
              <a:srgbClr val="00B0F0"/>
            </a:solidFill>
          </p:spPr>
          <p:txBody>
            <a:bodyPr/>
            <a:lstStyle/>
            <a:p>
              <a:endParaRPr lang="en-US" dirty="0"/>
            </a:p>
          </p:txBody>
        </p:sp>
      </p:grpSp>
      <p:sp>
        <p:nvSpPr>
          <p:cNvPr id="12" name="TextBox 12"/>
          <p:cNvSpPr txBox="1"/>
          <p:nvPr/>
        </p:nvSpPr>
        <p:spPr>
          <a:xfrm rot="2700000">
            <a:off x="13924827" y="4323513"/>
            <a:ext cx="2053079" cy="669598"/>
          </a:xfrm>
          <a:prstGeom prst="rect">
            <a:avLst/>
          </a:prstGeom>
        </p:spPr>
        <p:txBody>
          <a:bodyPr lIns="0" tIns="0" rIns="0" bIns="0" rtlCol="0" anchor="t">
            <a:spAutoFit/>
          </a:bodyPr>
          <a:lstStyle/>
          <a:p>
            <a:pPr algn="r">
              <a:lnSpc>
                <a:spcPts val="2881"/>
              </a:lnSpc>
            </a:pPr>
            <a:r>
              <a:rPr lang="en-US" sz="2400" dirty="0">
                <a:solidFill>
                  <a:srgbClr val="565349"/>
                </a:solidFill>
                <a:latin typeface="Poppins Bold"/>
              </a:rPr>
              <a:t>PURCHASING AGENTS</a:t>
            </a:r>
          </a:p>
        </p:txBody>
      </p:sp>
      <p:sp>
        <p:nvSpPr>
          <p:cNvPr id="13" name="Freeform 13"/>
          <p:cNvSpPr/>
          <p:nvPr/>
        </p:nvSpPr>
        <p:spPr>
          <a:xfrm>
            <a:off x="15621000" y="2940532"/>
            <a:ext cx="855006" cy="983767"/>
          </a:xfrm>
          <a:custGeom>
            <a:avLst/>
            <a:gdLst/>
            <a:ahLst/>
            <a:cxnLst/>
            <a:rect l="l" t="t" r="r" b="b"/>
            <a:pathLst>
              <a:path w="862176" h="882204">
                <a:moveTo>
                  <a:pt x="0" y="0"/>
                </a:moveTo>
                <a:lnTo>
                  <a:pt x="862176" y="0"/>
                </a:lnTo>
                <a:lnTo>
                  <a:pt x="862176" y="882203"/>
                </a:lnTo>
                <a:lnTo>
                  <a:pt x="0" y="8822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4"/>
          <p:cNvSpPr txBox="1"/>
          <p:nvPr/>
        </p:nvSpPr>
        <p:spPr>
          <a:xfrm>
            <a:off x="15737094" y="4215560"/>
            <a:ext cx="681443" cy="352532"/>
          </a:xfrm>
          <a:prstGeom prst="rect">
            <a:avLst/>
          </a:prstGeom>
        </p:spPr>
        <p:txBody>
          <a:bodyPr wrap="square" lIns="0" tIns="0" rIns="0" bIns="0" rtlCol="0" anchor="t">
            <a:spAutoFit/>
          </a:bodyPr>
          <a:lstStyle/>
          <a:p>
            <a:pPr algn="ctr">
              <a:lnSpc>
                <a:spcPts val="2626"/>
              </a:lnSpc>
            </a:pPr>
            <a:r>
              <a:rPr lang="en-US" sz="3751" dirty="0">
                <a:solidFill>
                  <a:srgbClr val="FFFFFF"/>
                </a:solidFill>
                <a:latin typeface="Lato Light"/>
              </a:rPr>
              <a:t>B</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348704" y="150689"/>
            <a:ext cx="17589251" cy="9570647"/>
            <a:chOff x="0" y="0"/>
            <a:chExt cx="23452334" cy="12760863"/>
          </a:xfrm>
          <a:solidFill>
            <a:schemeClr val="accent1">
              <a:lumMod val="20000"/>
              <a:lumOff val="80000"/>
            </a:schemeClr>
          </a:solidFill>
        </p:grpSpPr>
        <p:sp>
          <p:nvSpPr>
            <p:cNvPr id="3" name="Freeform 3"/>
            <p:cNvSpPr/>
            <p:nvPr/>
          </p:nvSpPr>
          <p:spPr>
            <a:xfrm>
              <a:off x="0" y="0"/>
              <a:ext cx="23452328" cy="12760833"/>
            </a:xfrm>
            <a:custGeom>
              <a:avLst/>
              <a:gdLst/>
              <a:ahLst/>
              <a:cxnLst/>
              <a:rect l="l" t="t" r="r" b="b"/>
              <a:pathLst>
                <a:path w="23452328" h="12760833">
                  <a:moveTo>
                    <a:pt x="0" y="0"/>
                  </a:moveTo>
                  <a:lnTo>
                    <a:pt x="23452328" y="0"/>
                  </a:lnTo>
                  <a:lnTo>
                    <a:pt x="23452328" y="12760833"/>
                  </a:lnTo>
                  <a:lnTo>
                    <a:pt x="0" y="12760833"/>
                  </a:lnTo>
                  <a:close/>
                </a:path>
              </a:pathLst>
            </a:custGeom>
            <a:grpFill/>
          </p:spPr>
          <p:txBody>
            <a:bodyPr/>
            <a:lstStyle/>
            <a:p>
              <a:endParaRPr lang="en-US"/>
            </a:p>
          </p:txBody>
        </p:sp>
      </p:grpSp>
      <p:sp>
        <p:nvSpPr>
          <p:cNvPr id="7" name="TextBox 7"/>
          <p:cNvSpPr txBox="1"/>
          <p:nvPr/>
        </p:nvSpPr>
        <p:spPr>
          <a:xfrm>
            <a:off x="1806163" y="1036677"/>
            <a:ext cx="14632330" cy="1538883"/>
          </a:xfrm>
          <a:prstGeom prst="rect">
            <a:avLst/>
          </a:prstGeom>
        </p:spPr>
        <p:txBody>
          <a:bodyPr lIns="0" tIns="0" rIns="0" bIns="0" rtlCol="0" anchor="t">
            <a:spAutoFit/>
          </a:bodyPr>
          <a:lstStyle/>
          <a:p>
            <a:pPr algn="ctr">
              <a:lnSpc>
                <a:spcPts val="7129"/>
              </a:lnSpc>
            </a:pPr>
            <a:r>
              <a:rPr lang="en-US" sz="6601" spc="-9" dirty="0">
                <a:solidFill>
                  <a:srgbClr val="000000"/>
                </a:solidFill>
                <a:latin typeface="PT Sans Bold"/>
              </a:rPr>
              <a:t>Texas Local Government Code 262 </a:t>
            </a:r>
          </a:p>
          <a:p>
            <a:pPr algn="ctr">
              <a:lnSpc>
                <a:spcPts val="4861"/>
              </a:lnSpc>
            </a:pPr>
            <a:r>
              <a:rPr lang="en-US" sz="4501" spc="-6" dirty="0">
                <a:solidFill>
                  <a:srgbClr val="000000"/>
                </a:solidFill>
                <a:latin typeface="PT Sans"/>
              </a:rPr>
              <a:t>Purchasing &amp; Contracting Authority of Counties </a:t>
            </a:r>
          </a:p>
        </p:txBody>
      </p:sp>
      <p:sp>
        <p:nvSpPr>
          <p:cNvPr id="8" name="TextBox 8"/>
          <p:cNvSpPr txBox="1"/>
          <p:nvPr/>
        </p:nvSpPr>
        <p:spPr>
          <a:xfrm>
            <a:off x="1806163" y="3181863"/>
            <a:ext cx="14174383" cy="4744889"/>
          </a:xfrm>
          <a:prstGeom prst="rect">
            <a:avLst/>
          </a:prstGeom>
        </p:spPr>
        <p:txBody>
          <a:bodyPr lIns="0" tIns="0" rIns="0" bIns="0" rtlCol="0" anchor="t">
            <a:spAutoFit/>
          </a:bodyPr>
          <a:lstStyle/>
          <a:p>
            <a:pPr marL="407843" lvl="1" indent="-203922" algn="l">
              <a:lnSpc>
                <a:spcPts val="4047"/>
              </a:lnSpc>
              <a:buFont typeface="Arial"/>
              <a:buChar char="•"/>
            </a:pPr>
            <a:r>
              <a:rPr lang="en-US" sz="3500" spc="-5" dirty="0">
                <a:solidFill>
                  <a:srgbClr val="000000"/>
                </a:solidFill>
                <a:latin typeface="PT Sans Bold"/>
              </a:rPr>
              <a:t>SUBCHAPTER C:	Competitive Bidding in General </a:t>
            </a:r>
          </a:p>
          <a:p>
            <a:pPr marL="392738" lvl="1" indent="-196369" algn="l">
              <a:lnSpc>
                <a:spcPts val="3897"/>
              </a:lnSpc>
            </a:pPr>
            <a:endParaRPr lang="en-US" sz="3747" spc="-5" dirty="0">
              <a:solidFill>
                <a:srgbClr val="000000"/>
              </a:solidFill>
              <a:latin typeface="PT Sans Bold"/>
            </a:endParaRPr>
          </a:p>
          <a:p>
            <a:pPr marL="1136630" lvl="1" indent="-568315" algn="l">
              <a:buFont typeface="Arial"/>
              <a:buChar char="•"/>
            </a:pPr>
            <a:r>
              <a:rPr lang="en-US" sz="3500" spc="-5" dirty="0">
                <a:solidFill>
                  <a:srgbClr val="000000"/>
                </a:solidFill>
                <a:latin typeface="PT Sans"/>
              </a:rPr>
              <a:t>262.021 	Short Title</a:t>
            </a:r>
          </a:p>
          <a:p>
            <a:pPr marL="1136630" lvl="1" indent="-568315" algn="l">
              <a:buFont typeface="Arial"/>
              <a:buChar char="•"/>
            </a:pPr>
            <a:r>
              <a:rPr lang="en-US" sz="3500" spc="-5" dirty="0">
                <a:solidFill>
                  <a:srgbClr val="000000"/>
                </a:solidFill>
                <a:latin typeface="PT Sans Bold"/>
              </a:rPr>
              <a:t>262.022	Definitions</a:t>
            </a:r>
          </a:p>
          <a:p>
            <a:pPr marL="1136630" lvl="1" indent="-568315" algn="l">
              <a:buFont typeface="Arial"/>
              <a:buChar char="•"/>
            </a:pPr>
            <a:r>
              <a:rPr lang="en-US" sz="3500" spc="-5" dirty="0">
                <a:solidFill>
                  <a:srgbClr val="000000"/>
                </a:solidFill>
                <a:latin typeface="PT Sans"/>
              </a:rPr>
              <a:t>262.0225	Additional Competitive Process</a:t>
            </a:r>
          </a:p>
          <a:p>
            <a:pPr marL="1136630" lvl="1" indent="-568315" algn="l">
              <a:buFont typeface="Arial"/>
              <a:buChar char="•"/>
            </a:pPr>
            <a:r>
              <a:rPr lang="en-US" sz="3500" spc="-5" dirty="0">
                <a:solidFill>
                  <a:srgbClr val="000000"/>
                </a:solidFill>
                <a:latin typeface="PT Sans Bold"/>
              </a:rPr>
              <a:t>262.023	Competitive Requirements for Certain Purchases</a:t>
            </a:r>
          </a:p>
          <a:p>
            <a:pPr marL="1136630" lvl="1" indent="-568315" algn="l">
              <a:buFont typeface="Arial"/>
              <a:buChar char="•"/>
            </a:pPr>
            <a:r>
              <a:rPr lang="en-US" sz="3500" spc="-5" dirty="0">
                <a:solidFill>
                  <a:srgbClr val="000000"/>
                </a:solidFill>
                <a:latin typeface="PT Sans"/>
              </a:rPr>
              <a:t>262.0235	Procedures Adopted / Electronic Bids and Proposals</a:t>
            </a:r>
          </a:p>
          <a:p>
            <a:pPr marL="1136630" lvl="1" indent="-568315" algn="l">
              <a:buFont typeface="Arial"/>
              <a:buChar char="•"/>
            </a:pPr>
            <a:r>
              <a:rPr lang="en-US" sz="3500" spc="-5" dirty="0">
                <a:solidFill>
                  <a:srgbClr val="000000"/>
                </a:solidFill>
                <a:latin typeface="PT Sans Bold"/>
              </a:rPr>
              <a:t>262.024	Discretionary Exemptions</a:t>
            </a:r>
          </a:p>
          <a:p>
            <a:pPr marL="1136630" lvl="1" indent="-568315" algn="l">
              <a:lnSpc>
                <a:spcPts val="3897"/>
              </a:lnSpc>
            </a:pPr>
            <a:endParaRPr lang="en-US" sz="3608" spc="-5" dirty="0">
              <a:solidFill>
                <a:srgbClr val="000000"/>
              </a:solidFill>
              <a:latin typeface="PT Sans Bold"/>
            </a:endParaRPr>
          </a:p>
        </p:txBody>
      </p:sp>
      <p:grpSp>
        <p:nvGrpSpPr>
          <p:cNvPr id="10" name="Group 10"/>
          <p:cNvGrpSpPr/>
          <p:nvPr/>
        </p:nvGrpSpPr>
        <p:grpSpPr>
          <a:xfrm>
            <a:off x="14832010" y="1733587"/>
            <a:ext cx="3090859" cy="3070848"/>
            <a:chOff x="0" y="0"/>
            <a:chExt cx="4121146" cy="4094464"/>
          </a:xfrm>
        </p:grpSpPr>
        <p:sp>
          <p:nvSpPr>
            <p:cNvPr id="11" name="Freeform 11"/>
            <p:cNvSpPr/>
            <p:nvPr/>
          </p:nvSpPr>
          <p:spPr>
            <a:xfrm>
              <a:off x="0" y="0"/>
              <a:ext cx="4121150" cy="4094480"/>
            </a:xfrm>
            <a:custGeom>
              <a:avLst/>
              <a:gdLst/>
              <a:ahLst/>
              <a:cxnLst/>
              <a:rect l="l" t="t" r="r" b="b"/>
              <a:pathLst>
                <a:path w="4121150" h="4094480">
                  <a:moveTo>
                    <a:pt x="0" y="2047240"/>
                  </a:moveTo>
                  <a:lnTo>
                    <a:pt x="2060575" y="0"/>
                  </a:lnTo>
                  <a:lnTo>
                    <a:pt x="4121150" y="2047240"/>
                  </a:lnTo>
                  <a:lnTo>
                    <a:pt x="2060575" y="4094480"/>
                  </a:lnTo>
                  <a:close/>
                </a:path>
              </a:pathLst>
            </a:custGeom>
            <a:solidFill>
              <a:srgbClr val="00B0F0"/>
            </a:solidFill>
          </p:spPr>
          <p:txBody>
            <a:bodyPr/>
            <a:lstStyle/>
            <a:p>
              <a:endParaRPr lang="en-US"/>
            </a:p>
          </p:txBody>
        </p:sp>
      </p:grpSp>
      <p:sp>
        <p:nvSpPr>
          <p:cNvPr id="12" name="Freeform 12"/>
          <p:cNvSpPr/>
          <p:nvPr/>
        </p:nvSpPr>
        <p:spPr>
          <a:xfrm>
            <a:off x="15886334" y="2861604"/>
            <a:ext cx="830843" cy="769457"/>
          </a:xfrm>
          <a:custGeom>
            <a:avLst/>
            <a:gdLst/>
            <a:ahLst/>
            <a:cxnLst/>
            <a:rect l="l" t="t" r="r" b="b"/>
            <a:pathLst>
              <a:path w="725104" h="692054">
                <a:moveTo>
                  <a:pt x="0" y="0"/>
                </a:moveTo>
                <a:lnTo>
                  <a:pt x="725104" y="0"/>
                </a:lnTo>
                <a:lnTo>
                  <a:pt x="725104" y="692054"/>
                </a:lnTo>
                <a:lnTo>
                  <a:pt x="0" y="6920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13" name="TextBox 13"/>
          <p:cNvSpPr txBox="1"/>
          <p:nvPr/>
        </p:nvSpPr>
        <p:spPr>
          <a:xfrm rot="2700000">
            <a:off x="14242339" y="3981620"/>
            <a:ext cx="2053079" cy="669598"/>
          </a:xfrm>
          <a:prstGeom prst="rect">
            <a:avLst/>
          </a:prstGeom>
        </p:spPr>
        <p:txBody>
          <a:bodyPr lIns="0" tIns="0" rIns="0" bIns="0" rtlCol="0" anchor="t">
            <a:spAutoFit/>
          </a:bodyPr>
          <a:lstStyle/>
          <a:p>
            <a:pPr algn="r">
              <a:lnSpc>
                <a:spcPts val="2881"/>
              </a:lnSpc>
            </a:pPr>
            <a:r>
              <a:rPr lang="en-US" sz="2400">
                <a:solidFill>
                  <a:srgbClr val="565349"/>
                </a:solidFill>
                <a:latin typeface="Poppins Bold"/>
              </a:rPr>
              <a:t>COMPETITIVE BIDDING</a:t>
            </a:r>
          </a:p>
        </p:txBody>
      </p:sp>
      <p:sp>
        <p:nvSpPr>
          <p:cNvPr id="14" name="TextBox 14"/>
          <p:cNvSpPr txBox="1"/>
          <p:nvPr/>
        </p:nvSpPr>
        <p:spPr>
          <a:xfrm>
            <a:off x="15980546" y="3803005"/>
            <a:ext cx="688858" cy="352532"/>
          </a:xfrm>
          <a:prstGeom prst="rect">
            <a:avLst/>
          </a:prstGeom>
        </p:spPr>
        <p:txBody>
          <a:bodyPr wrap="square" lIns="0" tIns="0" rIns="0" bIns="0" rtlCol="0" anchor="t">
            <a:spAutoFit/>
          </a:bodyPr>
          <a:lstStyle/>
          <a:p>
            <a:pPr algn="ctr">
              <a:lnSpc>
                <a:spcPts val="2626"/>
              </a:lnSpc>
            </a:pPr>
            <a:r>
              <a:rPr lang="en-US" sz="3751" dirty="0">
                <a:solidFill>
                  <a:srgbClr val="FFFFFF"/>
                </a:solidFill>
                <a:latin typeface="Lato Light"/>
              </a:rPr>
              <a:t>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346755" y="365904"/>
            <a:ext cx="17589251" cy="9570647"/>
            <a:chOff x="0" y="0"/>
            <a:chExt cx="23452334" cy="12760863"/>
          </a:xfrm>
        </p:grpSpPr>
        <p:sp>
          <p:nvSpPr>
            <p:cNvPr id="3" name="Freeform 3"/>
            <p:cNvSpPr/>
            <p:nvPr/>
          </p:nvSpPr>
          <p:spPr>
            <a:xfrm>
              <a:off x="0" y="0"/>
              <a:ext cx="23452328" cy="12760833"/>
            </a:xfrm>
            <a:custGeom>
              <a:avLst/>
              <a:gdLst/>
              <a:ahLst/>
              <a:cxnLst/>
              <a:rect l="l" t="t" r="r" b="b"/>
              <a:pathLst>
                <a:path w="23452328" h="12760833">
                  <a:moveTo>
                    <a:pt x="0" y="0"/>
                  </a:moveTo>
                  <a:lnTo>
                    <a:pt x="23452328" y="0"/>
                  </a:lnTo>
                  <a:lnTo>
                    <a:pt x="23452328" y="12760833"/>
                  </a:lnTo>
                  <a:lnTo>
                    <a:pt x="0" y="12760833"/>
                  </a:lnTo>
                  <a:close/>
                </a:path>
              </a:pathLst>
            </a:custGeom>
            <a:solidFill>
              <a:srgbClr val="FFFFFF"/>
            </a:solidFill>
          </p:spPr>
          <p:txBody>
            <a:bodyPr/>
            <a:lstStyle/>
            <a:p>
              <a:endParaRPr lang="en-US"/>
            </a:p>
          </p:txBody>
        </p:sp>
      </p:grpSp>
      <p:grpSp>
        <p:nvGrpSpPr>
          <p:cNvPr id="4" name="Group 4"/>
          <p:cNvGrpSpPr/>
          <p:nvPr/>
        </p:nvGrpSpPr>
        <p:grpSpPr>
          <a:xfrm>
            <a:off x="16706347" y="565664"/>
            <a:ext cx="446742" cy="446742"/>
            <a:chOff x="0" y="0"/>
            <a:chExt cx="595656" cy="595656"/>
          </a:xfrm>
        </p:grpSpPr>
        <p:sp>
          <p:nvSpPr>
            <p:cNvPr id="5" name="Freeform 5"/>
            <p:cNvSpPr/>
            <p:nvPr/>
          </p:nvSpPr>
          <p:spPr>
            <a:xfrm>
              <a:off x="0" y="0"/>
              <a:ext cx="595630" cy="595630"/>
            </a:xfrm>
            <a:custGeom>
              <a:avLst/>
              <a:gdLst/>
              <a:ahLst/>
              <a:cxnLst/>
              <a:rect l="l" t="t" r="r" b="b"/>
              <a:pathLst>
                <a:path w="595630" h="595630">
                  <a:moveTo>
                    <a:pt x="0" y="297815"/>
                  </a:moveTo>
                  <a:cubicBezTo>
                    <a:pt x="0" y="133350"/>
                    <a:pt x="133350" y="0"/>
                    <a:pt x="297815" y="0"/>
                  </a:cubicBezTo>
                  <a:cubicBezTo>
                    <a:pt x="462280" y="0"/>
                    <a:pt x="595630" y="133350"/>
                    <a:pt x="595630" y="297815"/>
                  </a:cubicBezTo>
                  <a:cubicBezTo>
                    <a:pt x="595630" y="462280"/>
                    <a:pt x="462280" y="595630"/>
                    <a:pt x="297815" y="595630"/>
                  </a:cubicBezTo>
                  <a:cubicBezTo>
                    <a:pt x="133350" y="595630"/>
                    <a:pt x="0" y="462280"/>
                    <a:pt x="0" y="297815"/>
                  </a:cubicBezTo>
                  <a:close/>
                </a:path>
              </a:pathLst>
            </a:custGeom>
            <a:solidFill>
              <a:srgbClr val="659FC0"/>
            </a:solidFill>
          </p:spPr>
          <p:txBody>
            <a:bodyPr/>
            <a:lstStyle/>
            <a:p>
              <a:endParaRPr lang="en-US"/>
            </a:p>
          </p:txBody>
        </p:sp>
      </p:grpSp>
      <p:sp>
        <p:nvSpPr>
          <p:cNvPr id="6" name="TextBox 6"/>
          <p:cNvSpPr txBox="1"/>
          <p:nvPr/>
        </p:nvSpPr>
        <p:spPr>
          <a:xfrm>
            <a:off x="16805445" y="613251"/>
            <a:ext cx="256204" cy="356458"/>
          </a:xfrm>
          <a:prstGeom prst="rect">
            <a:avLst/>
          </a:prstGeom>
        </p:spPr>
        <p:txBody>
          <a:bodyPr lIns="0" tIns="0" rIns="0" bIns="0" rtlCol="0" anchor="t">
            <a:spAutoFit/>
          </a:bodyPr>
          <a:lstStyle/>
          <a:p>
            <a:pPr algn="ctr">
              <a:lnSpc>
                <a:spcPts val="1890"/>
              </a:lnSpc>
            </a:pPr>
            <a:r>
              <a:rPr lang="en-US" sz="1575">
                <a:solidFill>
                  <a:srgbClr val="FFFFFF"/>
                </a:solidFill>
                <a:latin typeface="Poppins Medium"/>
              </a:rPr>
              <a:t>‹#›</a:t>
            </a:r>
          </a:p>
        </p:txBody>
      </p:sp>
      <p:grpSp>
        <p:nvGrpSpPr>
          <p:cNvPr id="7" name="Group 7"/>
          <p:cNvGrpSpPr/>
          <p:nvPr/>
        </p:nvGrpSpPr>
        <p:grpSpPr>
          <a:xfrm>
            <a:off x="341991" y="361139"/>
            <a:ext cx="17598779" cy="9580176"/>
            <a:chOff x="0" y="0"/>
            <a:chExt cx="23465039" cy="12773568"/>
          </a:xfrm>
        </p:grpSpPr>
        <p:sp>
          <p:nvSpPr>
            <p:cNvPr id="8" name="Freeform 8"/>
            <p:cNvSpPr/>
            <p:nvPr/>
          </p:nvSpPr>
          <p:spPr>
            <a:xfrm>
              <a:off x="6350" y="6350"/>
              <a:ext cx="23452328" cy="12760833"/>
            </a:xfrm>
            <a:custGeom>
              <a:avLst/>
              <a:gdLst/>
              <a:ahLst/>
              <a:cxnLst/>
              <a:rect l="l" t="t" r="r" b="b"/>
              <a:pathLst>
                <a:path w="23452328" h="12760833">
                  <a:moveTo>
                    <a:pt x="0" y="0"/>
                  </a:moveTo>
                  <a:lnTo>
                    <a:pt x="23452328" y="0"/>
                  </a:lnTo>
                  <a:lnTo>
                    <a:pt x="23452328" y="12760833"/>
                  </a:lnTo>
                  <a:lnTo>
                    <a:pt x="0" y="12760833"/>
                  </a:lnTo>
                  <a:close/>
                </a:path>
              </a:pathLst>
            </a:custGeom>
            <a:gradFill rotWithShape="1">
              <a:gsLst>
                <a:gs pos="0">
                  <a:srgbClr val="000000">
                    <a:alpha val="100000"/>
                  </a:srgbClr>
                </a:gs>
                <a:gs pos="100000">
                  <a:srgbClr val="3533CD">
                    <a:alpha val="100000"/>
                  </a:srgbClr>
                </a:gs>
              </a:gsLst>
              <a:lin ang="0"/>
            </a:gradFill>
          </p:spPr>
          <p:txBody>
            <a:bodyPr/>
            <a:lstStyle/>
            <a:p>
              <a:endParaRPr lang="en-US" dirty="0"/>
            </a:p>
          </p:txBody>
        </p:sp>
        <p:sp>
          <p:nvSpPr>
            <p:cNvPr id="9" name="Freeform 9"/>
            <p:cNvSpPr/>
            <p:nvPr/>
          </p:nvSpPr>
          <p:spPr>
            <a:xfrm>
              <a:off x="0" y="0"/>
              <a:ext cx="23465028" cy="12773533"/>
            </a:xfrm>
            <a:custGeom>
              <a:avLst/>
              <a:gdLst/>
              <a:ahLst/>
              <a:cxnLst/>
              <a:rect l="l" t="t" r="r" b="b"/>
              <a:pathLst>
                <a:path w="23465028" h="12773533">
                  <a:moveTo>
                    <a:pt x="6350" y="0"/>
                  </a:moveTo>
                  <a:lnTo>
                    <a:pt x="23458678" y="0"/>
                  </a:lnTo>
                  <a:cubicBezTo>
                    <a:pt x="23462235" y="0"/>
                    <a:pt x="23465028" y="2794"/>
                    <a:pt x="23465028" y="6350"/>
                  </a:cubicBezTo>
                  <a:lnTo>
                    <a:pt x="23465028" y="12767183"/>
                  </a:lnTo>
                  <a:cubicBezTo>
                    <a:pt x="23465028" y="12770739"/>
                    <a:pt x="23462235" y="12773533"/>
                    <a:pt x="23458678" y="12773533"/>
                  </a:cubicBezTo>
                  <a:lnTo>
                    <a:pt x="6350" y="12773533"/>
                  </a:lnTo>
                  <a:cubicBezTo>
                    <a:pt x="2794" y="12773533"/>
                    <a:pt x="0" y="12770739"/>
                    <a:pt x="0" y="12767183"/>
                  </a:cubicBezTo>
                  <a:lnTo>
                    <a:pt x="0" y="6350"/>
                  </a:lnTo>
                  <a:cubicBezTo>
                    <a:pt x="0" y="2794"/>
                    <a:pt x="2794" y="0"/>
                    <a:pt x="6350" y="0"/>
                  </a:cubicBezTo>
                  <a:moveTo>
                    <a:pt x="6350" y="12700"/>
                  </a:moveTo>
                  <a:lnTo>
                    <a:pt x="6350" y="6350"/>
                  </a:lnTo>
                  <a:lnTo>
                    <a:pt x="12700" y="6350"/>
                  </a:lnTo>
                  <a:lnTo>
                    <a:pt x="12700" y="12767183"/>
                  </a:lnTo>
                  <a:lnTo>
                    <a:pt x="6350" y="12767183"/>
                  </a:lnTo>
                  <a:lnTo>
                    <a:pt x="6350" y="12760833"/>
                  </a:lnTo>
                  <a:lnTo>
                    <a:pt x="23458678" y="12760833"/>
                  </a:lnTo>
                  <a:lnTo>
                    <a:pt x="23458678" y="12767183"/>
                  </a:lnTo>
                  <a:lnTo>
                    <a:pt x="23452328" y="12767183"/>
                  </a:lnTo>
                  <a:lnTo>
                    <a:pt x="23452328" y="6350"/>
                  </a:lnTo>
                  <a:lnTo>
                    <a:pt x="23458678" y="6350"/>
                  </a:lnTo>
                  <a:lnTo>
                    <a:pt x="23458678" y="12700"/>
                  </a:lnTo>
                  <a:lnTo>
                    <a:pt x="6350" y="12700"/>
                  </a:lnTo>
                  <a:close/>
                </a:path>
              </a:pathLst>
            </a:custGeom>
            <a:solidFill>
              <a:srgbClr val="FFFFFF"/>
            </a:solidFill>
          </p:spPr>
          <p:txBody>
            <a:bodyPr/>
            <a:lstStyle/>
            <a:p>
              <a:endParaRPr lang="en-US"/>
            </a:p>
          </p:txBody>
        </p:sp>
      </p:grpSp>
      <p:sp>
        <p:nvSpPr>
          <p:cNvPr id="10" name="AutoShape 10"/>
          <p:cNvSpPr/>
          <p:nvPr/>
        </p:nvSpPr>
        <p:spPr>
          <a:xfrm rot="2087">
            <a:off x="2964624" y="5602889"/>
            <a:ext cx="12353515" cy="0"/>
          </a:xfrm>
          <a:prstGeom prst="line">
            <a:avLst/>
          </a:prstGeom>
          <a:ln w="9525" cap="rnd">
            <a:solidFill>
              <a:srgbClr val="FFFFFF"/>
            </a:solidFill>
            <a:prstDash val="solid"/>
            <a:headEnd type="none" w="sm" len="sm"/>
            <a:tailEnd type="none" w="sm" len="sm"/>
          </a:ln>
        </p:spPr>
        <p:txBody>
          <a:bodyPr/>
          <a:lstStyle/>
          <a:p>
            <a:endParaRPr lang="en-US"/>
          </a:p>
        </p:txBody>
      </p:sp>
      <p:sp>
        <p:nvSpPr>
          <p:cNvPr id="11" name="TextBox 11"/>
          <p:cNvSpPr txBox="1"/>
          <p:nvPr/>
        </p:nvSpPr>
        <p:spPr>
          <a:xfrm>
            <a:off x="505997" y="1574545"/>
            <a:ext cx="17278387" cy="3845861"/>
          </a:xfrm>
          <a:prstGeom prst="rect">
            <a:avLst/>
          </a:prstGeom>
        </p:spPr>
        <p:txBody>
          <a:bodyPr lIns="0" tIns="0" rIns="0" bIns="0" rtlCol="0" anchor="t">
            <a:spAutoFit/>
          </a:bodyPr>
          <a:lstStyle/>
          <a:p>
            <a:pPr algn="ctr">
              <a:lnSpc>
                <a:spcPts val="9915"/>
              </a:lnSpc>
            </a:pPr>
            <a:r>
              <a:rPr lang="en-US" sz="10800" spc="-13" dirty="0">
                <a:solidFill>
                  <a:srgbClr val="FFFFFF"/>
                </a:solidFill>
                <a:latin typeface="PT Sans Bold"/>
              </a:rPr>
              <a:t>DETERMINE PROCUREMENT THRESHOLDS AND PROCESSES</a:t>
            </a:r>
            <a:r>
              <a:rPr lang="en-US" sz="9721" spc="-13" dirty="0">
                <a:solidFill>
                  <a:srgbClr val="FFFFFF"/>
                </a:solidFill>
                <a:latin typeface="PT Sans Bold"/>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a:extLst>
            <a:ext uri="{FF2B5EF4-FFF2-40B4-BE49-F238E27FC236}">
              <a16:creationId xmlns:a16="http://schemas.microsoft.com/office/drawing/2014/main" id="{6D2CE6A3-B1BA-BCB5-89A1-02EB55271A1E}"/>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B718E9B8-C4A7-6F84-19F5-93BE755F4561}"/>
              </a:ext>
            </a:extLst>
          </p:cNvPr>
          <p:cNvSpPr txBox="1"/>
          <p:nvPr/>
        </p:nvSpPr>
        <p:spPr>
          <a:xfrm>
            <a:off x="16805445" y="613251"/>
            <a:ext cx="256204" cy="356458"/>
          </a:xfrm>
          <a:prstGeom prst="rect">
            <a:avLst/>
          </a:prstGeom>
        </p:spPr>
        <p:txBody>
          <a:bodyPr lIns="0" tIns="0" rIns="0" bIns="0" rtlCol="0" anchor="t">
            <a:spAutoFit/>
          </a:bodyPr>
          <a:lstStyle/>
          <a:p>
            <a:pPr algn="ctr">
              <a:lnSpc>
                <a:spcPts val="1890"/>
              </a:lnSpc>
            </a:pPr>
            <a:r>
              <a:rPr lang="en-US" sz="1575">
                <a:solidFill>
                  <a:srgbClr val="FFFFFF"/>
                </a:solidFill>
                <a:latin typeface="Poppins Medium"/>
              </a:rPr>
              <a:t>‹#›</a:t>
            </a:r>
          </a:p>
        </p:txBody>
      </p:sp>
      <p:sp>
        <p:nvSpPr>
          <p:cNvPr id="10" name="AutoShape 10">
            <a:extLst>
              <a:ext uri="{FF2B5EF4-FFF2-40B4-BE49-F238E27FC236}">
                <a16:creationId xmlns:a16="http://schemas.microsoft.com/office/drawing/2014/main" id="{E8319DB7-1CAE-655E-6699-9121D1F38D6A}"/>
              </a:ext>
            </a:extLst>
          </p:cNvPr>
          <p:cNvSpPr/>
          <p:nvPr/>
        </p:nvSpPr>
        <p:spPr>
          <a:xfrm rot="2087">
            <a:off x="2964624" y="5602889"/>
            <a:ext cx="12353515" cy="0"/>
          </a:xfrm>
          <a:prstGeom prst="line">
            <a:avLst/>
          </a:prstGeom>
          <a:ln w="9525" cap="rnd">
            <a:solidFill>
              <a:srgbClr val="FFFFFF"/>
            </a:solidFill>
            <a:prstDash val="solid"/>
            <a:headEnd type="none" w="sm" len="sm"/>
            <a:tailEnd type="none" w="sm" len="sm"/>
          </a:ln>
        </p:spPr>
        <p:txBody>
          <a:bodyPr/>
          <a:lstStyle/>
          <a:p>
            <a:endParaRPr lang="en-US"/>
          </a:p>
        </p:txBody>
      </p:sp>
      <p:sp>
        <p:nvSpPr>
          <p:cNvPr id="11" name="TextBox 11">
            <a:extLst>
              <a:ext uri="{FF2B5EF4-FFF2-40B4-BE49-F238E27FC236}">
                <a16:creationId xmlns:a16="http://schemas.microsoft.com/office/drawing/2014/main" id="{F4D37019-D5F1-3DCB-AA4B-B70EC92565A0}"/>
              </a:ext>
            </a:extLst>
          </p:cNvPr>
          <p:cNvSpPr txBox="1"/>
          <p:nvPr/>
        </p:nvSpPr>
        <p:spPr>
          <a:xfrm>
            <a:off x="505997" y="1574545"/>
            <a:ext cx="17278387" cy="4146995"/>
          </a:xfrm>
          <a:prstGeom prst="rect">
            <a:avLst/>
          </a:prstGeom>
        </p:spPr>
        <p:txBody>
          <a:bodyPr lIns="0" tIns="0" rIns="0" bIns="0" rtlCol="0" anchor="t">
            <a:spAutoFit/>
          </a:bodyPr>
          <a:lstStyle/>
          <a:p>
            <a:pPr algn="ctr">
              <a:lnSpc>
                <a:spcPts val="9915"/>
              </a:lnSpc>
            </a:pPr>
            <a:r>
              <a:rPr lang="en-US" sz="9721" spc="-13">
                <a:solidFill>
                  <a:srgbClr val="FFFFFF"/>
                </a:solidFill>
                <a:latin typeface="PT Sans Bold"/>
              </a:rPr>
              <a:t>DETERMINE PROCUREMENT THRESHOLDS AND PROCESSES</a:t>
            </a:r>
          </a:p>
        </p:txBody>
      </p:sp>
      <p:sp>
        <p:nvSpPr>
          <p:cNvPr id="12" name="TextBox 12">
            <a:extLst>
              <a:ext uri="{FF2B5EF4-FFF2-40B4-BE49-F238E27FC236}">
                <a16:creationId xmlns:a16="http://schemas.microsoft.com/office/drawing/2014/main" id="{45AFABB4-B0C8-155B-6F70-B5092CFCD1B0}"/>
              </a:ext>
            </a:extLst>
          </p:cNvPr>
          <p:cNvSpPr txBox="1"/>
          <p:nvPr/>
        </p:nvSpPr>
        <p:spPr>
          <a:xfrm>
            <a:off x="14087559" y="9385111"/>
            <a:ext cx="2376779" cy="456462"/>
          </a:xfrm>
          <a:prstGeom prst="rect">
            <a:avLst/>
          </a:prstGeom>
        </p:spPr>
        <p:txBody>
          <a:bodyPr lIns="0" tIns="0" rIns="0" bIns="0" rtlCol="0" anchor="t">
            <a:spAutoFit/>
          </a:bodyPr>
          <a:lstStyle/>
          <a:p>
            <a:pPr algn="r">
              <a:lnSpc>
                <a:spcPts val="2159"/>
              </a:lnSpc>
            </a:pPr>
            <a:r>
              <a:rPr lang="en-US" sz="1799" spc="-2">
                <a:solidFill>
                  <a:srgbClr val="FFFFFF"/>
                </a:solidFill>
                <a:latin typeface="PT Sans"/>
              </a:rPr>
              <a:t>15</a:t>
            </a:r>
          </a:p>
        </p:txBody>
      </p:sp>
      <p:pic>
        <p:nvPicPr>
          <p:cNvPr id="13" name="Picture 12">
            <a:extLst>
              <a:ext uri="{FF2B5EF4-FFF2-40B4-BE49-F238E27FC236}">
                <a16:creationId xmlns:a16="http://schemas.microsoft.com/office/drawing/2014/main" id="{0430558C-1DA2-30C7-4E36-2F4297D205B4}"/>
              </a:ext>
            </a:extLst>
          </p:cNvPr>
          <p:cNvPicPr>
            <a:picLocks noChangeAspect="1"/>
          </p:cNvPicPr>
          <p:nvPr/>
        </p:nvPicPr>
        <p:blipFill>
          <a:blip r:embed="rId2"/>
          <a:stretch>
            <a:fillRect/>
          </a:stretch>
        </p:blipFill>
        <p:spPr>
          <a:xfrm>
            <a:off x="503616" y="613251"/>
            <a:ext cx="17118861" cy="9060498"/>
          </a:xfrm>
          <a:prstGeom prst="rect">
            <a:avLst/>
          </a:prstGeom>
        </p:spPr>
      </p:pic>
      <p:sp>
        <p:nvSpPr>
          <p:cNvPr id="16" name="TextBox 15">
            <a:extLst>
              <a:ext uri="{FF2B5EF4-FFF2-40B4-BE49-F238E27FC236}">
                <a16:creationId xmlns:a16="http://schemas.microsoft.com/office/drawing/2014/main" id="{DFB3DE57-B980-7FA3-E6FB-B6649F9E742B}"/>
              </a:ext>
            </a:extLst>
          </p:cNvPr>
          <p:cNvSpPr txBox="1"/>
          <p:nvPr/>
        </p:nvSpPr>
        <p:spPr>
          <a:xfrm>
            <a:off x="1969871" y="718129"/>
            <a:ext cx="13871023" cy="1107996"/>
          </a:xfrm>
          <a:prstGeom prst="rect">
            <a:avLst/>
          </a:prstGeom>
          <a:noFill/>
        </p:spPr>
        <p:txBody>
          <a:bodyPr wrap="square" rtlCol="0">
            <a:spAutoFit/>
          </a:bodyPr>
          <a:lstStyle/>
          <a:p>
            <a:pPr algn="ctr"/>
            <a:r>
              <a:rPr lang="en-US" sz="6600" dirty="0">
                <a:latin typeface="PT Sans Bold" panose="020B0703020203020204" charset="0"/>
              </a:rPr>
              <a:t>Basic Purchasing Guidelines</a:t>
            </a:r>
          </a:p>
        </p:txBody>
      </p:sp>
      <p:sp>
        <p:nvSpPr>
          <p:cNvPr id="17" name="TextBox 16">
            <a:extLst>
              <a:ext uri="{FF2B5EF4-FFF2-40B4-BE49-F238E27FC236}">
                <a16:creationId xmlns:a16="http://schemas.microsoft.com/office/drawing/2014/main" id="{9FAFC50B-5F12-B098-1BB2-25663AAA96A3}"/>
              </a:ext>
            </a:extLst>
          </p:cNvPr>
          <p:cNvSpPr txBox="1"/>
          <p:nvPr/>
        </p:nvSpPr>
        <p:spPr>
          <a:xfrm>
            <a:off x="1565901" y="1614700"/>
            <a:ext cx="14782800" cy="1708160"/>
          </a:xfrm>
          <a:prstGeom prst="rect">
            <a:avLst/>
          </a:prstGeom>
          <a:noFill/>
        </p:spPr>
        <p:txBody>
          <a:bodyPr wrap="square" rtlCol="0">
            <a:spAutoFit/>
          </a:bodyPr>
          <a:lstStyle/>
          <a:p>
            <a:pPr algn="ctr"/>
            <a:r>
              <a:rPr lang="en-US" sz="3500" dirty="0">
                <a:latin typeface="PT Sans "/>
              </a:rPr>
              <a:t>Departments need goods and services to meet operational requirements. </a:t>
            </a:r>
          </a:p>
          <a:p>
            <a:pPr algn="ctr"/>
            <a:r>
              <a:rPr lang="en-US" sz="3500" i="1" dirty="0">
                <a:latin typeface="PT Sans "/>
              </a:rPr>
              <a:t>The Purchasing Agent is the only authorized route. </a:t>
            </a:r>
          </a:p>
          <a:p>
            <a:pPr algn="ctr"/>
            <a:r>
              <a:rPr lang="en-US" sz="3500" dirty="0">
                <a:latin typeface="PT Sans "/>
              </a:rPr>
              <a:t>Procurement processes are strictly defined and controlled by Texas law. </a:t>
            </a:r>
          </a:p>
        </p:txBody>
      </p:sp>
      <p:sp>
        <p:nvSpPr>
          <p:cNvPr id="18" name="TextBox 17">
            <a:extLst>
              <a:ext uri="{FF2B5EF4-FFF2-40B4-BE49-F238E27FC236}">
                <a16:creationId xmlns:a16="http://schemas.microsoft.com/office/drawing/2014/main" id="{1A84EDBF-5BB0-7084-996F-B3F46E59CA45}"/>
              </a:ext>
            </a:extLst>
          </p:cNvPr>
          <p:cNvSpPr txBox="1"/>
          <p:nvPr/>
        </p:nvSpPr>
        <p:spPr>
          <a:xfrm>
            <a:off x="1064180" y="3090551"/>
            <a:ext cx="16154400" cy="7094250"/>
          </a:xfrm>
          <a:prstGeom prst="rect">
            <a:avLst/>
          </a:prstGeom>
          <a:noFill/>
        </p:spPr>
        <p:txBody>
          <a:bodyPr wrap="square" rtlCol="0">
            <a:spAutoFit/>
          </a:bodyPr>
          <a:lstStyle/>
          <a:p>
            <a:pPr marL="514350" indent="-514350">
              <a:lnSpc>
                <a:spcPct val="150000"/>
              </a:lnSpc>
              <a:buAutoNum type="arabicPeriod"/>
            </a:pPr>
            <a:r>
              <a:rPr lang="en-US" sz="3500" dirty="0">
                <a:latin typeface="PT Sans "/>
              </a:rPr>
              <a:t>The </a:t>
            </a:r>
            <a:r>
              <a:rPr lang="en-US" sz="3500" dirty="0">
                <a:highlight>
                  <a:srgbClr val="FFFF00"/>
                </a:highlight>
                <a:latin typeface="PT Sans "/>
              </a:rPr>
              <a:t>Purchasing Agent is the </a:t>
            </a:r>
            <a:r>
              <a:rPr lang="en-US" sz="3500" u="sng" dirty="0">
                <a:highlight>
                  <a:srgbClr val="FFFF00"/>
                </a:highlight>
                <a:latin typeface="PT Sans "/>
              </a:rPr>
              <a:t>only</a:t>
            </a:r>
            <a:r>
              <a:rPr lang="en-US" sz="3500" dirty="0">
                <a:highlight>
                  <a:srgbClr val="FFFF00"/>
                </a:highlight>
                <a:latin typeface="PT Sans "/>
              </a:rPr>
              <a:t> person who can authorize a purchase</a:t>
            </a:r>
            <a:r>
              <a:rPr lang="en-US" sz="3500" dirty="0">
                <a:latin typeface="PT Sans "/>
              </a:rPr>
              <a:t>, regardless of the dollar amount (1		   ).</a:t>
            </a:r>
          </a:p>
          <a:p>
            <a:pPr marL="514350" indent="-514350">
              <a:lnSpc>
                <a:spcPct val="150000"/>
              </a:lnSpc>
              <a:buAutoNum type="arabicPeriod"/>
            </a:pPr>
            <a:r>
              <a:rPr lang="en-US" sz="3500" dirty="0">
                <a:latin typeface="PT Sans "/>
              </a:rPr>
              <a:t>The </a:t>
            </a:r>
            <a:r>
              <a:rPr lang="en-US" sz="3500" dirty="0">
                <a:highlight>
                  <a:srgbClr val="FFFF00"/>
                </a:highlight>
                <a:latin typeface="PT Sans "/>
              </a:rPr>
              <a:t>County Auditor is prohibited from paying </a:t>
            </a:r>
            <a:r>
              <a:rPr lang="en-US" sz="3500" dirty="0">
                <a:latin typeface="PT Sans "/>
              </a:rPr>
              <a:t>for anything the Purchasing Agent has not officially approved. </a:t>
            </a:r>
          </a:p>
          <a:p>
            <a:pPr marL="514350" indent="-514350">
              <a:lnSpc>
                <a:spcPct val="150000"/>
              </a:lnSpc>
              <a:buAutoNum type="arabicPeriod"/>
            </a:pPr>
            <a:r>
              <a:rPr lang="en-US" sz="3500" dirty="0">
                <a:highlight>
                  <a:srgbClr val="FFFF00"/>
                </a:highlight>
                <a:latin typeface="PT Sans "/>
              </a:rPr>
              <a:t>No County employee can authorize or make a purchase </a:t>
            </a:r>
            <a:r>
              <a:rPr lang="en-US" sz="3500" dirty="0">
                <a:latin typeface="PT Sans "/>
              </a:rPr>
              <a:t>without formal approval from the Purchasing Agent. </a:t>
            </a:r>
          </a:p>
          <a:p>
            <a:pPr algn="ctr">
              <a:lnSpc>
                <a:spcPct val="150000"/>
              </a:lnSpc>
            </a:pPr>
            <a:r>
              <a:rPr lang="en-US" sz="3500" u="sng" dirty="0">
                <a:highlight>
                  <a:srgbClr val="FFFF00"/>
                </a:highlight>
                <a:latin typeface="PT Sans "/>
              </a:rPr>
              <a:t>Do not </a:t>
            </a:r>
            <a:r>
              <a:rPr lang="en-US" sz="3500" dirty="0">
                <a:highlight>
                  <a:srgbClr val="FFFF00"/>
                </a:highlight>
                <a:latin typeface="PT Sans "/>
              </a:rPr>
              <a:t>place orders or pay for anything out of pocket </a:t>
            </a:r>
            <a:r>
              <a:rPr lang="en-US" sz="3500" dirty="0">
                <a:latin typeface="PT Sans "/>
              </a:rPr>
              <a:t>without prior written approval from the Purchasing Agent, as no reimbursement can occur. </a:t>
            </a:r>
          </a:p>
          <a:p>
            <a:pPr marL="514350" indent="-514350">
              <a:buAutoNum type="arabicPeriod"/>
            </a:pPr>
            <a:endParaRPr lang="en-US" sz="3500" dirty="0">
              <a:latin typeface="PT Sans "/>
            </a:endParaRPr>
          </a:p>
        </p:txBody>
      </p:sp>
      <p:pic>
        <p:nvPicPr>
          <p:cNvPr id="20" name="Graphic 19" descr="Cent with solid fill">
            <a:extLst>
              <a:ext uri="{FF2B5EF4-FFF2-40B4-BE49-F238E27FC236}">
                <a16:creationId xmlns:a16="http://schemas.microsoft.com/office/drawing/2014/main" id="{B8771206-4191-1CB2-365D-8D057F7F53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42903" y="4177589"/>
            <a:ext cx="457199" cy="457199"/>
          </a:xfrm>
          <a:prstGeom prst="rect">
            <a:avLst/>
          </a:prstGeom>
        </p:spPr>
      </p:pic>
      <p:pic>
        <p:nvPicPr>
          <p:cNvPr id="22" name="Graphic 21" descr="Arrow Right with solid fill">
            <a:extLst>
              <a:ext uri="{FF2B5EF4-FFF2-40B4-BE49-F238E27FC236}">
                <a16:creationId xmlns:a16="http://schemas.microsoft.com/office/drawing/2014/main" id="{616B9209-4AB2-7D27-6A66-049C665817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00102" y="3924466"/>
            <a:ext cx="457199" cy="914400"/>
          </a:xfrm>
          <a:prstGeom prst="rect">
            <a:avLst/>
          </a:prstGeom>
        </p:spPr>
      </p:pic>
      <p:pic>
        <p:nvPicPr>
          <p:cNvPr id="24" name="Graphic 23" descr="Infinity with solid fill">
            <a:extLst>
              <a:ext uri="{FF2B5EF4-FFF2-40B4-BE49-F238E27FC236}">
                <a16:creationId xmlns:a16="http://schemas.microsoft.com/office/drawing/2014/main" id="{BBDEEEEC-83BC-CABF-1ECA-C01CFDB796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03021" y="4067340"/>
            <a:ext cx="628651" cy="628651"/>
          </a:xfrm>
          <a:prstGeom prst="rect">
            <a:avLst/>
          </a:prstGeom>
        </p:spPr>
      </p:pic>
    </p:spTree>
    <p:extLst>
      <p:ext uri="{BB962C8B-B14F-4D97-AF65-F5344CB8AC3E}">
        <p14:creationId xmlns:p14="http://schemas.microsoft.com/office/powerpoint/2010/main" val="2648654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3542</TotalTime>
  <Words>2024</Words>
  <Application>Microsoft Office PowerPoint</Application>
  <PresentationFormat>Custom</PresentationFormat>
  <Paragraphs>252</Paragraphs>
  <Slides>26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Wingdings</vt:lpstr>
      <vt:lpstr>Poppins Bold</vt:lpstr>
      <vt:lpstr>Lato Light</vt:lpstr>
      <vt:lpstr>PT Sans Italics</vt:lpstr>
      <vt:lpstr>Poppins Medium</vt:lpstr>
      <vt:lpstr>Lato Bold</vt:lpstr>
      <vt:lpstr>Calibri</vt:lpstr>
      <vt:lpstr>Arial</vt:lpstr>
      <vt:lpstr>PT Sans </vt:lpstr>
      <vt:lpstr>PT Sans Bold</vt:lpstr>
      <vt:lpstr>PT Sans</vt:lpstr>
      <vt:lpstr>PT Sans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Davidson</dc:creator>
  <cp:lastModifiedBy>Layla Talavera</cp:lastModifiedBy>
  <cp:revision>8</cp:revision>
  <dcterms:created xsi:type="dcterms:W3CDTF">2006-08-16T00:00:00Z</dcterms:created>
  <dcterms:modified xsi:type="dcterms:W3CDTF">2024-04-11T22:30:01Z</dcterms:modified>
  <dc:identifier>DAGBzZrubgU</dc:identifier>
</cp:coreProperties>
</file>