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257" r:id="rId2"/>
    <p:sldId id="298" r:id="rId3"/>
    <p:sldId id="260" r:id="rId4"/>
    <p:sldId id="295" r:id="rId5"/>
    <p:sldId id="283" r:id="rId6"/>
    <p:sldId id="303" r:id="rId7"/>
    <p:sldId id="304" r:id="rId8"/>
    <p:sldId id="305" r:id="rId9"/>
    <p:sldId id="299" r:id="rId10"/>
    <p:sldId id="308" r:id="rId11"/>
    <p:sldId id="314" r:id="rId12"/>
    <p:sldId id="300" r:id="rId13"/>
    <p:sldId id="321" r:id="rId14"/>
    <p:sldId id="320" r:id="rId15"/>
    <p:sldId id="329" r:id="rId16"/>
    <p:sldId id="330" r:id="rId17"/>
    <p:sldId id="331" r:id="rId18"/>
    <p:sldId id="332" r:id="rId19"/>
    <p:sldId id="315" r:id="rId20"/>
    <p:sldId id="313" r:id="rId21"/>
    <p:sldId id="318" r:id="rId22"/>
    <p:sldId id="319" r:id="rId23"/>
    <p:sldId id="301" r:id="rId24"/>
    <p:sldId id="316" r:id="rId25"/>
    <p:sldId id="317" r:id="rId26"/>
    <p:sldId id="261" r:id="rId27"/>
    <p:sldId id="333" r:id="rId28"/>
    <p:sldId id="334" r:id="rId29"/>
    <p:sldId id="335" r:id="rId30"/>
    <p:sldId id="336" r:id="rId31"/>
    <p:sldId id="337" r:id="rId32"/>
    <p:sldId id="338" r:id="rId33"/>
    <p:sldId id="339" r:id="rId34"/>
    <p:sldId id="340" r:id="rId35"/>
    <p:sldId id="341" r:id="rId36"/>
    <p:sldId id="311" r:id="rId37"/>
    <p:sldId id="342" r:id="rId38"/>
    <p:sldId id="31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947E"/>
    <a:srgbClr val="3169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411AB2-FCE4-4B37-9AD6-721A4129C788}" v="6" dt="2024-04-10T18:23:58.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E3DC7-FF5E-486D-9884-7263D1FA9F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8222DC0-BD03-4380-8C37-802EE8A7C068}">
      <dgm:prSet phldrT="[Text]"/>
      <dgm:spPr>
        <a:solidFill>
          <a:schemeClr val="accent2"/>
        </a:solidFill>
      </dgm:spPr>
      <dgm:t>
        <a:bodyPr/>
        <a:lstStyle/>
        <a:p>
          <a:r>
            <a:rPr lang="en-US" dirty="0"/>
            <a:t>Collected</a:t>
          </a:r>
        </a:p>
      </dgm:t>
    </dgm:pt>
    <dgm:pt modelId="{CC6F5EC4-5211-46B8-80D3-539E426743E4}" type="parTrans" cxnId="{A5FDEF5D-E4A1-4BCD-B8FF-0DF973B96A99}">
      <dgm:prSet/>
      <dgm:spPr/>
      <dgm:t>
        <a:bodyPr/>
        <a:lstStyle/>
        <a:p>
          <a:endParaRPr lang="en-US"/>
        </a:p>
      </dgm:t>
    </dgm:pt>
    <dgm:pt modelId="{8C1FD31E-C85E-47CB-AEDD-E2A4D627D80F}" type="sibTrans" cxnId="{A5FDEF5D-E4A1-4BCD-B8FF-0DF973B96A99}">
      <dgm:prSet/>
      <dgm:spPr/>
      <dgm:t>
        <a:bodyPr/>
        <a:lstStyle/>
        <a:p>
          <a:endParaRPr lang="en-US"/>
        </a:p>
      </dgm:t>
    </dgm:pt>
    <dgm:pt modelId="{FD28BB5A-02A6-4F73-B1EC-F3BD01819C75}">
      <dgm:prSet phldrT="[Text]"/>
      <dgm:spPr>
        <a:solidFill>
          <a:schemeClr val="accent2"/>
        </a:solidFill>
      </dgm:spPr>
      <dgm:t>
        <a:bodyPr/>
        <a:lstStyle/>
        <a:p>
          <a:r>
            <a:rPr lang="en-US" dirty="0"/>
            <a:t>Assembled</a:t>
          </a:r>
        </a:p>
      </dgm:t>
    </dgm:pt>
    <dgm:pt modelId="{9C5BD6B0-49A1-449C-8ADB-BEB53A0E160A}" type="parTrans" cxnId="{9D913CCD-9C58-44C4-81F7-B53729FE06DA}">
      <dgm:prSet/>
      <dgm:spPr/>
      <dgm:t>
        <a:bodyPr/>
        <a:lstStyle/>
        <a:p>
          <a:endParaRPr lang="en-US"/>
        </a:p>
      </dgm:t>
    </dgm:pt>
    <dgm:pt modelId="{A65CFFD8-ADF6-4247-B8D8-3D822109F3C9}" type="sibTrans" cxnId="{9D913CCD-9C58-44C4-81F7-B53729FE06DA}">
      <dgm:prSet/>
      <dgm:spPr/>
      <dgm:t>
        <a:bodyPr/>
        <a:lstStyle/>
        <a:p>
          <a:endParaRPr lang="en-US"/>
        </a:p>
      </dgm:t>
    </dgm:pt>
    <dgm:pt modelId="{1DB788DE-F97F-4BA2-8717-5D8D22E9EABC}">
      <dgm:prSet phldrT="[Text]"/>
      <dgm:spPr>
        <a:solidFill>
          <a:schemeClr val="accent2"/>
        </a:solidFill>
      </dgm:spPr>
      <dgm:t>
        <a:bodyPr/>
        <a:lstStyle/>
        <a:p>
          <a:r>
            <a:rPr lang="en-US" dirty="0"/>
            <a:t>Maintained</a:t>
          </a:r>
        </a:p>
      </dgm:t>
    </dgm:pt>
    <dgm:pt modelId="{6AAF2D4D-C82D-491D-91FF-B700DB02F3C7}" type="parTrans" cxnId="{CBA0FC75-4E55-44C7-937D-BC92E1EFDA94}">
      <dgm:prSet/>
      <dgm:spPr/>
      <dgm:t>
        <a:bodyPr/>
        <a:lstStyle/>
        <a:p>
          <a:endParaRPr lang="en-US"/>
        </a:p>
      </dgm:t>
    </dgm:pt>
    <dgm:pt modelId="{057B5429-133F-4C5F-91E6-75040FC2F54F}" type="sibTrans" cxnId="{CBA0FC75-4E55-44C7-937D-BC92E1EFDA94}">
      <dgm:prSet/>
      <dgm:spPr/>
      <dgm:t>
        <a:bodyPr/>
        <a:lstStyle/>
        <a:p>
          <a:endParaRPr lang="en-US"/>
        </a:p>
      </dgm:t>
    </dgm:pt>
    <dgm:pt modelId="{305C67CD-FFD2-4330-81CE-6293A8012DFD}">
      <dgm:prSet phldrT="[Text]"/>
      <dgm:spPr>
        <a:solidFill>
          <a:schemeClr val="accent2"/>
        </a:solidFill>
      </dgm:spPr>
      <dgm:t>
        <a:bodyPr/>
        <a:lstStyle/>
        <a:p>
          <a:r>
            <a:rPr lang="en-US" dirty="0"/>
            <a:t>Custodian</a:t>
          </a:r>
        </a:p>
      </dgm:t>
    </dgm:pt>
    <dgm:pt modelId="{2FA29060-13B5-43B8-86BD-B152E70D6AC6}" type="parTrans" cxnId="{4D68635B-0FCD-4CDC-8A0E-A967AF17827D}">
      <dgm:prSet/>
      <dgm:spPr/>
      <dgm:t>
        <a:bodyPr/>
        <a:lstStyle/>
        <a:p>
          <a:endParaRPr lang="en-US"/>
        </a:p>
      </dgm:t>
    </dgm:pt>
    <dgm:pt modelId="{3F67CD87-CCB4-4F35-AF5A-039CF7DB38F9}" type="sibTrans" cxnId="{4D68635B-0FCD-4CDC-8A0E-A967AF17827D}">
      <dgm:prSet/>
      <dgm:spPr/>
      <dgm:t>
        <a:bodyPr/>
        <a:lstStyle/>
        <a:p>
          <a:endParaRPr lang="en-US"/>
        </a:p>
      </dgm:t>
    </dgm:pt>
    <dgm:pt modelId="{B9D371F5-5060-4775-A953-E4F3E2A740F6}" type="pres">
      <dgm:prSet presAssocID="{660E3DC7-FF5E-486D-9884-7263D1FA9F95}" presName="Name0" presStyleCnt="0">
        <dgm:presLayoutVars>
          <dgm:chMax val="7"/>
          <dgm:chPref val="7"/>
          <dgm:dir/>
        </dgm:presLayoutVars>
      </dgm:prSet>
      <dgm:spPr/>
    </dgm:pt>
    <dgm:pt modelId="{C62DA638-ED91-4E7D-87AA-CD37D5D139B8}" type="pres">
      <dgm:prSet presAssocID="{660E3DC7-FF5E-486D-9884-7263D1FA9F95}" presName="Name1" presStyleCnt="0"/>
      <dgm:spPr/>
    </dgm:pt>
    <dgm:pt modelId="{D4D423B4-5214-451F-9EB9-E0B0C2CADD53}" type="pres">
      <dgm:prSet presAssocID="{660E3DC7-FF5E-486D-9884-7263D1FA9F95}" presName="cycle" presStyleCnt="0"/>
      <dgm:spPr/>
    </dgm:pt>
    <dgm:pt modelId="{7C694494-3B02-44E2-880D-6675FCB3CB8C}" type="pres">
      <dgm:prSet presAssocID="{660E3DC7-FF5E-486D-9884-7263D1FA9F95}" presName="srcNode" presStyleLbl="node1" presStyleIdx="0" presStyleCnt="4"/>
      <dgm:spPr/>
    </dgm:pt>
    <dgm:pt modelId="{CAEE84FE-4FB4-4A4B-AB7C-F527FBF57E24}" type="pres">
      <dgm:prSet presAssocID="{660E3DC7-FF5E-486D-9884-7263D1FA9F95}" presName="conn" presStyleLbl="parChTrans1D2" presStyleIdx="0" presStyleCnt="1"/>
      <dgm:spPr/>
    </dgm:pt>
    <dgm:pt modelId="{C897D67C-A8C4-4E90-84F5-E7D8FBC99286}" type="pres">
      <dgm:prSet presAssocID="{660E3DC7-FF5E-486D-9884-7263D1FA9F95}" presName="extraNode" presStyleLbl="node1" presStyleIdx="0" presStyleCnt="4"/>
      <dgm:spPr/>
    </dgm:pt>
    <dgm:pt modelId="{07FF2A76-9310-45EA-99D6-23F3EA51ECAA}" type="pres">
      <dgm:prSet presAssocID="{660E3DC7-FF5E-486D-9884-7263D1FA9F95}" presName="dstNode" presStyleLbl="node1" presStyleIdx="0" presStyleCnt="4"/>
      <dgm:spPr/>
    </dgm:pt>
    <dgm:pt modelId="{1F3BEA8F-9A62-4B8D-B23C-18084DFAFECB}" type="pres">
      <dgm:prSet presAssocID="{68222DC0-BD03-4380-8C37-802EE8A7C068}" presName="text_1" presStyleLbl="node1" presStyleIdx="0" presStyleCnt="4">
        <dgm:presLayoutVars>
          <dgm:bulletEnabled val="1"/>
        </dgm:presLayoutVars>
      </dgm:prSet>
      <dgm:spPr/>
    </dgm:pt>
    <dgm:pt modelId="{FB7B9FB6-A45A-48F9-AD3B-9736C787295B}" type="pres">
      <dgm:prSet presAssocID="{68222DC0-BD03-4380-8C37-802EE8A7C068}" presName="accent_1" presStyleCnt="0"/>
      <dgm:spPr/>
    </dgm:pt>
    <dgm:pt modelId="{5212CC63-582F-4526-A6A8-BC6D44923E3B}" type="pres">
      <dgm:prSet presAssocID="{68222DC0-BD03-4380-8C37-802EE8A7C068}" presName="accentRepeatNode" presStyleLbl="solidFgAcc1" presStyleIdx="0" presStyleCnt="4"/>
      <dgm:spPr/>
    </dgm:pt>
    <dgm:pt modelId="{9DC9E36B-B468-46D8-97E5-31FBAFB516E8}" type="pres">
      <dgm:prSet presAssocID="{FD28BB5A-02A6-4F73-B1EC-F3BD01819C75}" presName="text_2" presStyleLbl="node1" presStyleIdx="1" presStyleCnt="4">
        <dgm:presLayoutVars>
          <dgm:bulletEnabled val="1"/>
        </dgm:presLayoutVars>
      </dgm:prSet>
      <dgm:spPr/>
    </dgm:pt>
    <dgm:pt modelId="{D57A5185-15B0-42E8-919C-2D729191CC58}" type="pres">
      <dgm:prSet presAssocID="{FD28BB5A-02A6-4F73-B1EC-F3BD01819C75}" presName="accent_2" presStyleCnt="0"/>
      <dgm:spPr/>
    </dgm:pt>
    <dgm:pt modelId="{E3FCB878-0587-4838-8034-D257023BDFE2}" type="pres">
      <dgm:prSet presAssocID="{FD28BB5A-02A6-4F73-B1EC-F3BD01819C75}" presName="accentRepeatNode" presStyleLbl="solidFgAcc1" presStyleIdx="1" presStyleCnt="4"/>
      <dgm:spPr/>
    </dgm:pt>
    <dgm:pt modelId="{311B6958-6FE9-4478-B445-5BF656FE5049}" type="pres">
      <dgm:prSet presAssocID="{1DB788DE-F97F-4BA2-8717-5D8D22E9EABC}" presName="text_3" presStyleLbl="node1" presStyleIdx="2" presStyleCnt="4" custLinFactNeighborY="1468">
        <dgm:presLayoutVars>
          <dgm:bulletEnabled val="1"/>
        </dgm:presLayoutVars>
      </dgm:prSet>
      <dgm:spPr/>
    </dgm:pt>
    <dgm:pt modelId="{B7EA782B-0E0A-4441-9EF8-CB6701082CBD}" type="pres">
      <dgm:prSet presAssocID="{1DB788DE-F97F-4BA2-8717-5D8D22E9EABC}" presName="accent_3" presStyleCnt="0"/>
      <dgm:spPr/>
    </dgm:pt>
    <dgm:pt modelId="{46F294FA-AAC4-4123-A545-C15B95441094}" type="pres">
      <dgm:prSet presAssocID="{1DB788DE-F97F-4BA2-8717-5D8D22E9EABC}" presName="accentRepeatNode" presStyleLbl="solidFgAcc1" presStyleIdx="2" presStyleCnt="4"/>
      <dgm:spPr/>
    </dgm:pt>
    <dgm:pt modelId="{ED1E8F80-4674-4BDD-9D64-4D9B4B6A6470}" type="pres">
      <dgm:prSet presAssocID="{305C67CD-FFD2-4330-81CE-6293A8012DFD}" presName="text_4" presStyleLbl="node1" presStyleIdx="3" presStyleCnt="4">
        <dgm:presLayoutVars>
          <dgm:bulletEnabled val="1"/>
        </dgm:presLayoutVars>
      </dgm:prSet>
      <dgm:spPr/>
    </dgm:pt>
    <dgm:pt modelId="{7A1C6011-3AE5-4513-80EC-A762280BF0C9}" type="pres">
      <dgm:prSet presAssocID="{305C67CD-FFD2-4330-81CE-6293A8012DFD}" presName="accent_4" presStyleCnt="0"/>
      <dgm:spPr/>
    </dgm:pt>
    <dgm:pt modelId="{AA5C8F87-8464-46D9-9474-857527F9479C}" type="pres">
      <dgm:prSet presAssocID="{305C67CD-FFD2-4330-81CE-6293A8012DFD}" presName="accentRepeatNode" presStyleLbl="solidFgAcc1" presStyleIdx="3" presStyleCnt="4"/>
      <dgm:spPr/>
    </dgm:pt>
  </dgm:ptLst>
  <dgm:cxnLst>
    <dgm:cxn modelId="{ACDC3E16-D978-4C8F-9CD0-C092BAA976C3}" type="presOf" srcId="{8C1FD31E-C85E-47CB-AEDD-E2A4D627D80F}" destId="{CAEE84FE-4FB4-4A4B-AB7C-F527FBF57E24}" srcOrd="0" destOrd="0" presId="urn:microsoft.com/office/officeart/2008/layout/VerticalCurvedList"/>
    <dgm:cxn modelId="{1E312230-63F8-4E0D-93BA-4F6C432BC7ED}" type="presOf" srcId="{68222DC0-BD03-4380-8C37-802EE8A7C068}" destId="{1F3BEA8F-9A62-4B8D-B23C-18084DFAFECB}" srcOrd="0" destOrd="0" presId="urn:microsoft.com/office/officeart/2008/layout/VerticalCurvedList"/>
    <dgm:cxn modelId="{4D68635B-0FCD-4CDC-8A0E-A967AF17827D}" srcId="{660E3DC7-FF5E-486D-9884-7263D1FA9F95}" destId="{305C67CD-FFD2-4330-81CE-6293A8012DFD}" srcOrd="3" destOrd="0" parTransId="{2FA29060-13B5-43B8-86BD-B152E70D6AC6}" sibTransId="{3F67CD87-CCB4-4F35-AF5A-039CF7DB38F9}"/>
    <dgm:cxn modelId="{A5FDEF5D-E4A1-4BCD-B8FF-0DF973B96A99}" srcId="{660E3DC7-FF5E-486D-9884-7263D1FA9F95}" destId="{68222DC0-BD03-4380-8C37-802EE8A7C068}" srcOrd="0" destOrd="0" parTransId="{CC6F5EC4-5211-46B8-80D3-539E426743E4}" sibTransId="{8C1FD31E-C85E-47CB-AEDD-E2A4D627D80F}"/>
    <dgm:cxn modelId="{6AA3D96B-1B92-4034-9FC8-6580734C062D}" type="presOf" srcId="{305C67CD-FFD2-4330-81CE-6293A8012DFD}" destId="{ED1E8F80-4674-4BDD-9D64-4D9B4B6A6470}" srcOrd="0" destOrd="0" presId="urn:microsoft.com/office/officeart/2008/layout/VerticalCurvedList"/>
    <dgm:cxn modelId="{CBA0FC75-4E55-44C7-937D-BC92E1EFDA94}" srcId="{660E3DC7-FF5E-486D-9884-7263D1FA9F95}" destId="{1DB788DE-F97F-4BA2-8717-5D8D22E9EABC}" srcOrd="2" destOrd="0" parTransId="{6AAF2D4D-C82D-491D-91FF-B700DB02F3C7}" sibTransId="{057B5429-133F-4C5F-91E6-75040FC2F54F}"/>
    <dgm:cxn modelId="{D7275797-5FFC-4B53-80AA-D853314912CF}" type="presOf" srcId="{1DB788DE-F97F-4BA2-8717-5D8D22E9EABC}" destId="{311B6958-6FE9-4478-B445-5BF656FE5049}" srcOrd="0" destOrd="0" presId="urn:microsoft.com/office/officeart/2008/layout/VerticalCurvedList"/>
    <dgm:cxn modelId="{C16E4D98-DB09-4E0D-BEA8-6A6E661B58B8}" type="presOf" srcId="{660E3DC7-FF5E-486D-9884-7263D1FA9F95}" destId="{B9D371F5-5060-4775-A953-E4F3E2A740F6}" srcOrd="0" destOrd="0" presId="urn:microsoft.com/office/officeart/2008/layout/VerticalCurvedList"/>
    <dgm:cxn modelId="{9D913CCD-9C58-44C4-81F7-B53729FE06DA}" srcId="{660E3DC7-FF5E-486D-9884-7263D1FA9F95}" destId="{FD28BB5A-02A6-4F73-B1EC-F3BD01819C75}" srcOrd="1" destOrd="0" parTransId="{9C5BD6B0-49A1-449C-8ADB-BEB53A0E160A}" sibTransId="{A65CFFD8-ADF6-4247-B8D8-3D822109F3C9}"/>
    <dgm:cxn modelId="{A002D4DF-7C8C-4DE0-BA19-B36781F784A3}" type="presOf" srcId="{FD28BB5A-02A6-4F73-B1EC-F3BD01819C75}" destId="{9DC9E36B-B468-46D8-97E5-31FBAFB516E8}" srcOrd="0" destOrd="0" presId="urn:microsoft.com/office/officeart/2008/layout/VerticalCurvedList"/>
    <dgm:cxn modelId="{6BA4F580-834F-4EE1-B0E2-239E0FF40B63}" type="presParOf" srcId="{B9D371F5-5060-4775-A953-E4F3E2A740F6}" destId="{C62DA638-ED91-4E7D-87AA-CD37D5D139B8}" srcOrd="0" destOrd="0" presId="urn:microsoft.com/office/officeart/2008/layout/VerticalCurvedList"/>
    <dgm:cxn modelId="{0C943F76-ABA9-4F4B-B00F-D0DECC04187C}" type="presParOf" srcId="{C62DA638-ED91-4E7D-87AA-CD37D5D139B8}" destId="{D4D423B4-5214-451F-9EB9-E0B0C2CADD53}" srcOrd="0" destOrd="0" presId="urn:microsoft.com/office/officeart/2008/layout/VerticalCurvedList"/>
    <dgm:cxn modelId="{449FE99D-623F-44E9-AB21-53A7C17646E6}" type="presParOf" srcId="{D4D423B4-5214-451F-9EB9-E0B0C2CADD53}" destId="{7C694494-3B02-44E2-880D-6675FCB3CB8C}" srcOrd="0" destOrd="0" presId="urn:microsoft.com/office/officeart/2008/layout/VerticalCurvedList"/>
    <dgm:cxn modelId="{FAF0A06E-B72B-4779-BD01-0E98C4776968}" type="presParOf" srcId="{D4D423B4-5214-451F-9EB9-E0B0C2CADD53}" destId="{CAEE84FE-4FB4-4A4B-AB7C-F527FBF57E24}" srcOrd="1" destOrd="0" presId="urn:microsoft.com/office/officeart/2008/layout/VerticalCurvedList"/>
    <dgm:cxn modelId="{B6CDCAC1-C9C9-4332-9BC6-81034C8EFA23}" type="presParOf" srcId="{D4D423B4-5214-451F-9EB9-E0B0C2CADD53}" destId="{C897D67C-A8C4-4E90-84F5-E7D8FBC99286}" srcOrd="2" destOrd="0" presId="urn:microsoft.com/office/officeart/2008/layout/VerticalCurvedList"/>
    <dgm:cxn modelId="{24027DCD-2938-498B-8285-D01DD1B30110}" type="presParOf" srcId="{D4D423B4-5214-451F-9EB9-E0B0C2CADD53}" destId="{07FF2A76-9310-45EA-99D6-23F3EA51ECAA}" srcOrd="3" destOrd="0" presId="urn:microsoft.com/office/officeart/2008/layout/VerticalCurvedList"/>
    <dgm:cxn modelId="{5D5F4D2B-E0B4-47B3-A39C-11C9CB183924}" type="presParOf" srcId="{C62DA638-ED91-4E7D-87AA-CD37D5D139B8}" destId="{1F3BEA8F-9A62-4B8D-B23C-18084DFAFECB}" srcOrd="1" destOrd="0" presId="urn:microsoft.com/office/officeart/2008/layout/VerticalCurvedList"/>
    <dgm:cxn modelId="{82036E43-CDC4-49EE-B3FB-5A959FD84D7E}" type="presParOf" srcId="{C62DA638-ED91-4E7D-87AA-CD37D5D139B8}" destId="{FB7B9FB6-A45A-48F9-AD3B-9736C787295B}" srcOrd="2" destOrd="0" presId="urn:microsoft.com/office/officeart/2008/layout/VerticalCurvedList"/>
    <dgm:cxn modelId="{31FB8506-C14F-4B97-8DAD-80360EB14E5A}" type="presParOf" srcId="{FB7B9FB6-A45A-48F9-AD3B-9736C787295B}" destId="{5212CC63-582F-4526-A6A8-BC6D44923E3B}" srcOrd="0" destOrd="0" presId="urn:microsoft.com/office/officeart/2008/layout/VerticalCurvedList"/>
    <dgm:cxn modelId="{19E1BC5C-752A-4F8C-BA93-1D21F2749277}" type="presParOf" srcId="{C62DA638-ED91-4E7D-87AA-CD37D5D139B8}" destId="{9DC9E36B-B468-46D8-97E5-31FBAFB516E8}" srcOrd="3" destOrd="0" presId="urn:microsoft.com/office/officeart/2008/layout/VerticalCurvedList"/>
    <dgm:cxn modelId="{52B72509-26ED-4AC5-8FC4-588FED2BC4D3}" type="presParOf" srcId="{C62DA638-ED91-4E7D-87AA-CD37D5D139B8}" destId="{D57A5185-15B0-42E8-919C-2D729191CC58}" srcOrd="4" destOrd="0" presId="urn:microsoft.com/office/officeart/2008/layout/VerticalCurvedList"/>
    <dgm:cxn modelId="{C2F5F5DE-8BBD-4934-8F9F-4BFA62B0CEC1}" type="presParOf" srcId="{D57A5185-15B0-42E8-919C-2D729191CC58}" destId="{E3FCB878-0587-4838-8034-D257023BDFE2}" srcOrd="0" destOrd="0" presId="urn:microsoft.com/office/officeart/2008/layout/VerticalCurvedList"/>
    <dgm:cxn modelId="{D2001D56-9353-4527-A0E6-07CEBBFE1367}" type="presParOf" srcId="{C62DA638-ED91-4E7D-87AA-CD37D5D139B8}" destId="{311B6958-6FE9-4478-B445-5BF656FE5049}" srcOrd="5" destOrd="0" presId="urn:microsoft.com/office/officeart/2008/layout/VerticalCurvedList"/>
    <dgm:cxn modelId="{FE6B7A22-FBC1-4D8B-BDFF-462E56155A09}" type="presParOf" srcId="{C62DA638-ED91-4E7D-87AA-CD37D5D139B8}" destId="{B7EA782B-0E0A-4441-9EF8-CB6701082CBD}" srcOrd="6" destOrd="0" presId="urn:microsoft.com/office/officeart/2008/layout/VerticalCurvedList"/>
    <dgm:cxn modelId="{3B09F3BA-C839-4667-98B8-50A5A11EC598}" type="presParOf" srcId="{B7EA782B-0E0A-4441-9EF8-CB6701082CBD}" destId="{46F294FA-AAC4-4123-A545-C15B95441094}" srcOrd="0" destOrd="0" presId="urn:microsoft.com/office/officeart/2008/layout/VerticalCurvedList"/>
    <dgm:cxn modelId="{103F23E8-98C9-4B63-83C9-483C2A329C9C}" type="presParOf" srcId="{C62DA638-ED91-4E7D-87AA-CD37D5D139B8}" destId="{ED1E8F80-4674-4BDD-9D64-4D9B4B6A6470}" srcOrd="7" destOrd="0" presId="urn:microsoft.com/office/officeart/2008/layout/VerticalCurvedList"/>
    <dgm:cxn modelId="{26CC141A-93AA-45A5-9DEB-F52FD33D58F0}" type="presParOf" srcId="{C62DA638-ED91-4E7D-87AA-CD37D5D139B8}" destId="{7A1C6011-3AE5-4513-80EC-A762280BF0C9}" srcOrd="8" destOrd="0" presId="urn:microsoft.com/office/officeart/2008/layout/VerticalCurvedList"/>
    <dgm:cxn modelId="{F463865D-E4D2-4238-8C64-EE48D1E32BBC}" type="presParOf" srcId="{7A1C6011-3AE5-4513-80EC-A762280BF0C9}" destId="{AA5C8F87-8464-46D9-9474-857527F947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E84FE-4FB4-4A4B-AB7C-F527FBF57E24}">
      <dsp:nvSpPr>
        <dsp:cNvPr id="0" name=""/>
        <dsp:cNvSpPr/>
      </dsp:nvSpPr>
      <dsp:spPr>
        <a:xfrm>
          <a:off x="-2576498" y="-397643"/>
          <a:ext cx="3075770" cy="3075770"/>
        </a:xfrm>
        <a:prstGeom prst="blockArc">
          <a:avLst>
            <a:gd name="adj1" fmla="val 18900000"/>
            <a:gd name="adj2" fmla="val 2700000"/>
            <a:gd name="adj3" fmla="val 70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3BEA8F-9A62-4B8D-B23C-18084DFAFECB}">
      <dsp:nvSpPr>
        <dsp:cNvPr id="0" name=""/>
        <dsp:cNvSpPr/>
      </dsp:nvSpPr>
      <dsp:spPr>
        <a:xfrm>
          <a:off x="262147" y="175323"/>
          <a:ext cx="2025930" cy="350829"/>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4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Collected</a:t>
          </a:r>
        </a:p>
      </dsp:txBody>
      <dsp:txXfrm>
        <a:off x="262147" y="175323"/>
        <a:ext cx="2025930" cy="350829"/>
      </dsp:txXfrm>
    </dsp:sp>
    <dsp:sp modelId="{5212CC63-582F-4526-A6A8-BC6D44923E3B}">
      <dsp:nvSpPr>
        <dsp:cNvPr id="0" name=""/>
        <dsp:cNvSpPr/>
      </dsp:nvSpPr>
      <dsp:spPr>
        <a:xfrm>
          <a:off x="42879" y="131469"/>
          <a:ext cx="438537" cy="4385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9E36B-B468-46D8-97E5-31FBAFB516E8}">
      <dsp:nvSpPr>
        <dsp:cNvPr id="0" name=""/>
        <dsp:cNvSpPr/>
      </dsp:nvSpPr>
      <dsp:spPr>
        <a:xfrm>
          <a:off x="463286" y="701659"/>
          <a:ext cx="1824791" cy="350829"/>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4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Assembled</a:t>
          </a:r>
        </a:p>
      </dsp:txBody>
      <dsp:txXfrm>
        <a:off x="463286" y="701659"/>
        <a:ext cx="1824791" cy="350829"/>
      </dsp:txXfrm>
    </dsp:sp>
    <dsp:sp modelId="{E3FCB878-0587-4838-8034-D257023BDFE2}">
      <dsp:nvSpPr>
        <dsp:cNvPr id="0" name=""/>
        <dsp:cNvSpPr/>
      </dsp:nvSpPr>
      <dsp:spPr>
        <a:xfrm>
          <a:off x="244017" y="657805"/>
          <a:ext cx="438537" cy="4385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B6958-6FE9-4478-B445-5BF656FE5049}">
      <dsp:nvSpPr>
        <dsp:cNvPr id="0" name=""/>
        <dsp:cNvSpPr/>
      </dsp:nvSpPr>
      <dsp:spPr>
        <a:xfrm>
          <a:off x="463286" y="1233145"/>
          <a:ext cx="1824791" cy="350829"/>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4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Maintained</a:t>
          </a:r>
        </a:p>
      </dsp:txBody>
      <dsp:txXfrm>
        <a:off x="463286" y="1233145"/>
        <a:ext cx="1824791" cy="350829"/>
      </dsp:txXfrm>
    </dsp:sp>
    <dsp:sp modelId="{46F294FA-AAC4-4123-A545-C15B95441094}">
      <dsp:nvSpPr>
        <dsp:cNvPr id="0" name=""/>
        <dsp:cNvSpPr/>
      </dsp:nvSpPr>
      <dsp:spPr>
        <a:xfrm>
          <a:off x="244017" y="1184141"/>
          <a:ext cx="438537" cy="4385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E8F80-4674-4BDD-9D64-4D9B4B6A6470}">
      <dsp:nvSpPr>
        <dsp:cNvPr id="0" name=""/>
        <dsp:cNvSpPr/>
      </dsp:nvSpPr>
      <dsp:spPr>
        <a:xfrm>
          <a:off x="262147" y="1754330"/>
          <a:ext cx="2025930" cy="350829"/>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47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Custodian</a:t>
          </a:r>
        </a:p>
      </dsp:txBody>
      <dsp:txXfrm>
        <a:off x="262147" y="1754330"/>
        <a:ext cx="2025930" cy="350829"/>
      </dsp:txXfrm>
    </dsp:sp>
    <dsp:sp modelId="{AA5C8F87-8464-46D9-9474-857527F9479C}">
      <dsp:nvSpPr>
        <dsp:cNvPr id="0" name=""/>
        <dsp:cNvSpPr/>
      </dsp:nvSpPr>
      <dsp:spPr>
        <a:xfrm>
          <a:off x="42879" y="1710477"/>
          <a:ext cx="438537" cy="4385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2ECE5-FF97-4157-A1EF-13AA2C4354E9}"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18BA1-EDE7-4669-9E3F-0381CF399A26}" type="slidenum">
              <a:rPr lang="en-US" smtClean="0"/>
              <a:t>‹#›</a:t>
            </a:fld>
            <a:endParaRPr lang="en-US"/>
          </a:p>
        </p:txBody>
      </p:sp>
    </p:spTree>
    <p:extLst>
      <p:ext uri="{BB962C8B-B14F-4D97-AF65-F5344CB8AC3E}">
        <p14:creationId xmlns:p14="http://schemas.microsoft.com/office/powerpoint/2010/main" val="53623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5</a:t>
            </a:fld>
            <a:endParaRPr lang="en-US" dirty="0"/>
          </a:p>
        </p:txBody>
      </p:sp>
    </p:spTree>
    <p:extLst>
      <p:ext uri="{BB962C8B-B14F-4D97-AF65-F5344CB8AC3E}">
        <p14:creationId xmlns:p14="http://schemas.microsoft.com/office/powerpoint/2010/main" val="269991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6</a:t>
            </a:fld>
            <a:endParaRPr lang="en-US" dirty="0"/>
          </a:p>
        </p:txBody>
      </p:sp>
    </p:spTree>
    <p:extLst>
      <p:ext uri="{BB962C8B-B14F-4D97-AF65-F5344CB8AC3E}">
        <p14:creationId xmlns:p14="http://schemas.microsoft.com/office/powerpoint/2010/main" val="101270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7</a:t>
            </a:fld>
            <a:endParaRPr lang="en-US" dirty="0"/>
          </a:p>
        </p:txBody>
      </p:sp>
    </p:spTree>
    <p:extLst>
      <p:ext uri="{BB962C8B-B14F-4D97-AF65-F5344CB8AC3E}">
        <p14:creationId xmlns:p14="http://schemas.microsoft.com/office/powerpoint/2010/main" val="224151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8</a:t>
            </a:fld>
            <a:endParaRPr lang="en-US" dirty="0"/>
          </a:p>
        </p:txBody>
      </p:sp>
    </p:spTree>
    <p:extLst>
      <p:ext uri="{BB962C8B-B14F-4D97-AF65-F5344CB8AC3E}">
        <p14:creationId xmlns:p14="http://schemas.microsoft.com/office/powerpoint/2010/main" val="184032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36</a:t>
            </a:fld>
            <a:endParaRPr lang="en-US" dirty="0"/>
          </a:p>
        </p:txBody>
      </p:sp>
    </p:spTree>
    <p:extLst>
      <p:ext uri="{BB962C8B-B14F-4D97-AF65-F5344CB8AC3E}">
        <p14:creationId xmlns:p14="http://schemas.microsoft.com/office/powerpoint/2010/main" val="3168622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D291B17-9318-49DB-B28B-6E5994AE9581}" type="datetime1">
              <a:rPr lang="en-US" smtClean="0"/>
              <a:t>4/10/2024</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8733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72842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65464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20018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79150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291B17-9318-49DB-B28B-6E5994AE9581}" type="datetime1">
              <a:rPr lang="en-US" smtClean="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23667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D291B17-9318-49DB-B28B-6E5994AE9581}" type="datetime1">
              <a:rPr lang="en-US" smtClean="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952218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295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447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4/10/2024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95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4/10/2024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023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917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860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932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95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5070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761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ED291B17-9318-49DB-B28B-6E5994AE9581}" type="datetime1">
              <a:rPr lang="en-US" smtClean="0"/>
              <a:t>4/10/2024</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4105734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www.texasattorneygeneral.gov/sites/default/files/files/divisions/open-government/publicinfo_hb.pdf"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1089639" y="1368014"/>
            <a:ext cx="8827245" cy="1145112"/>
          </a:xfrm>
        </p:spPr>
        <p:txBody>
          <a:bodyPr>
            <a:normAutofit/>
          </a:bodyPr>
          <a:lstStyle/>
          <a:p>
            <a:r>
              <a:rPr lang="en-US" sz="6000" b="1" dirty="0">
                <a:solidFill>
                  <a:schemeClr val="bg1"/>
                </a:solidFill>
                <a:latin typeface="Segoe UI Semibold" panose="020B0702040204020203" pitchFamily="34" charset="0"/>
                <a:cs typeface="Segoe UI Semibold" panose="020B0702040204020203" pitchFamily="34" charset="0"/>
              </a:rPr>
              <a:t>Public Information Act</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089639" y="2520478"/>
            <a:ext cx="8827245" cy="430710"/>
          </a:xfrm>
        </p:spPr>
        <p:txBody>
          <a:bodyPr>
            <a:noAutofit/>
          </a:bodyPr>
          <a:lstStyle/>
          <a:p>
            <a:r>
              <a:rPr lang="en-US" sz="4000" dirty="0">
                <a:solidFill>
                  <a:schemeClr val="bg1"/>
                </a:solidFill>
                <a:latin typeface="Segoe UI Semibold" panose="020B0702040204020203" pitchFamily="34" charset="0"/>
                <a:cs typeface="Segoe UI Semibold" panose="020B0702040204020203" pitchFamily="34" charset="0"/>
              </a:rPr>
              <a:t>Complying with the PIA</a:t>
            </a:r>
          </a:p>
        </p:txBody>
      </p:sp>
      <p:pic>
        <p:nvPicPr>
          <p:cNvPr id="7" name="Picture 6">
            <a:extLst>
              <a:ext uri="{FF2B5EF4-FFF2-40B4-BE49-F238E27FC236}">
                <a16:creationId xmlns:a16="http://schemas.microsoft.com/office/drawing/2014/main" id="{93A01E1F-872F-4A9B-9101-AAD116836435}"/>
              </a:ext>
            </a:extLst>
          </p:cNvPr>
          <p:cNvPicPr>
            <a:picLocks noChangeAspect="1"/>
          </p:cNvPicPr>
          <p:nvPr/>
        </p:nvPicPr>
        <p:blipFill>
          <a:blip r:embed="rId2"/>
          <a:stretch>
            <a:fillRect/>
          </a:stretch>
        </p:blipFill>
        <p:spPr>
          <a:xfrm>
            <a:off x="9916884" y="6056679"/>
            <a:ext cx="1836482" cy="457200"/>
          </a:xfrm>
          <a:prstGeom prst="rect">
            <a:avLst/>
          </a:prstGeom>
        </p:spPr>
      </p:pic>
      <p:sp>
        <p:nvSpPr>
          <p:cNvPr id="8" name="TextBox 7">
            <a:extLst>
              <a:ext uri="{FF2B5EF4-FFF2-40B4-BE49-F238E27FC236}">
                <a16:creationId xmlns:a16="http://schemas.microsoft.com/office/drawing/2014/main" id="{78667B9A-FCD0-4990-9ECD-A284226DA84B}"/>
              </a:ext>
            </a:extLst>
          </p:cNvPr>
          <p:cNvSpPr txBox="1"/>
          <p:nvPr/>
        </p:nvSpPr>
        <p:spPr>
          <a:xfrm>
            <a:off x="1089638" y="3939359"/>
            <a:ext cx="8253048"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66th Annual County Auditors Institute</a:t>
            </a:r>
          </a:p>
        </p:txBody>
      </p:sp>
      <p:cxnSp>
        <p:nvCxnSpPr>
          <p:cNvPr id="9" name="Straight Connector 8">
            <a:extLst>
              <a:ext uri="{FF2B5EF4-FFF2-40B4-BE49-F238E27FC236}">
                <a16:creationId xmlns:a16="http://schemas.microsoft.com/office/drawing/2014/main" id="{1C8FC3E1-94AA-4182-AF57-71865068EA92}"/>
              </a:ext>
            </a:extLst>
          </p:cNvPr>
          <p:cNvCxnSpPr>
            <a:cxnSpLocks/>
          </p:cNvCxnSpPr>
          <p:nvPr/>
        </p:nvCxnSpPr>
        <p:spPr>
          <a:xfrm>
            <a:off x="1179871" y="3570302"/>
            <a:ext cx="739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0B15184-1856-04BE-ECB3-6EEECA3B32E6}"/>
              </a:ext>
            </a:extLst>
          </p:cNvPr>
          <p:cNvSpPr txBox="1"/>
          <p:nvPr/>
        </p:nvSpPr>
        <p:spPr>
          <a:xfrm>
            <a:off x="1089638" y="4574678"/>
            <a:ext cx="825304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chemeClr val="bg2"/>
                </a:solidFill>
                <a:effectLst/>
                <a:latin typeface="Segoe UI" panose="020B0502040204020203" pitchFamily="34" charset="0"/>
                <a:ea typeface="Aptos" panose="020B0004020202020204" pitchFamily="34" charset="0"/>
                <a:cs typeface="Segoe UI" panose="020B0502040204020203" pitchFamily="34" charset="0"/>
              </a:rPr>
              <a:t>April 19, 2024</a:t>
            </a:r>
            <a:endParaRPr kumimoji="0" lang="en-US" sz="2800" i="0" u="none" strike="noStrike" kern="1200" cap="none" spc="0" normalizeH="0" baseline="0" noProof="0" dirty="0">
              <a:ln>
                <a:noFill/>
              </a:ln>
              <a:solidFill>
                <a:schemeClr val="bg2"/>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Books">
            <a:extLst>
              <a:ext uri="{FF2B5EF4-FFF2-40B4-BE49-F238E27FC236}">
                <a16:creationId xmlns:a16="http://schemas.microsoft.com/office/drawing/2014/main" id="{1155A34A-E549-48CF-9461-77848C7A9077}"/>
              </a:ext>
            </a:extLst>
          </p:cNvPr>
          <p:cNvSpPr/>
          <p:nvPr/>
        </p:nvSpPr>
        <p:spPr>
          <a:xfrm>
            <a:off x="2091717" y="4127793"/>
            <a:ext cx="1057846" cy="117824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10" name="Title 1">
            <a:extLst>
              <a:ext uri="{FF2B5EF4-FFF2-40B4-BE49-F238E27FC236}">
                <a16:creationId xmlns:a16="http://schemas.microsoft.com/office/drawing/2014/main" id="{5203F777-9728-4194-BB4C-154D347D1957}"/>
              </a:ext>
            </a:extLst>
          </p:cNvPr>
          <p:cNvSpPr>
            <a:spLocks noGrp="1"/>
          </p:cNvSpPr>
          <p:nvPr>
            <p:ph type="title"/>
          </p:nvPr>
        </p:nvSpPr>
        <p:spPr>
          <a:xfrm>
            <a:off x="816868" y="748161"/>
            <a:ext cx="3607545" cy="2639114"/>
          </a:xfrm>
        </p:spPr>
        <p:txBody>
          <a:bodyPr/>
          <a:lstStyle/>
          <a:p>
            <a:pPr algn="ctr"/>
            <a:r>
              <a:rPr lang="en-US" sz="4800" b="1" dirty="0"/>
              <a:t>Public Information Act</a:t>
            </a:r>
          </a:p>
        </p:txBody>
      </p:sp>
      <p:sp>
        <p:nvSpPr>
          <p:cNvPr id="12" name="Text Placeholder 11">
            <a:extLst>
              <a:ext uri="{FF2B5EF4-FFF2-40B4-BE49-F238E27FC236}">
                <a16:creationId xmlns:a16="http://schemas.microsoft.com/office/drawing/2014/main" id="{327F676C-D135-4EB8-B920-76DFB94017D8}"/>
              </a:ext>
            </a:extLst>
          </p:cNvPr>
          <p:cNvSpPr>
            <a:spLocks noGrp="1"/>
          </p:cNvSpPr>
          <p:nvPr>
            <p:ph type="body" sz="half" idx="2"/>
          </p:nvPr>
        </p:nvSpPr>
        <p:spPr>
          <a:xfrm>
            <a:off x="816868" y="3498107"/>
            <a:ext cx="3607545" cy="666633"/>
          </a:xfrm>
        </p:spPr>
        <p:txBody>
          <a:bodyPr/>
          <a:lstStyle/>
          <a:p>
            <a:pPr algn="ctr"/>
            <a:r>
              <a:rPr lang="en-US" sz="2400" dirty="0">
                <a:latin typeface="+mj-lt"/>
              </a:rPr>
              <a:t>Gov’t Code Chapter 552</a:t>
            </a:r>
          </a:p>
        </p:txBody>
      </p:sp>
      <p:pic>
        <p:nvPicPr>
          <p:cNvPr id="13" name="Picture 12">
            <a:extLst>
              <a:ext uri="{FF2B5EF4-FFF2-40B4-BE49-F238E27FC236}">
                <a16:creationId xmlns:a16="http://schemas.microsoft.com/office/drawing/2014/main" id="{A7EEEBC3-A76A-4386-837B-8621CA775E15}"/>
              </a:ext>
            </a:extLst>
          </p:cNvPr>
          <p:cNvPicPr>
            <a:picLocks noChangeAspect="1"/>
          </p:cNvPicPr>
          <p:nvPr/>
        </p:nvPicPr>
        <p:blipFill>
          <a:blip r:embed="rId4"/>
          <a:stretch>
            <a:fillRect/>
          </a:stretch>
        </p:blipFill>
        <p:spPr>
          <a:xfrm>
            <a:off x="5108175" y="273950"/>
            <a:ext cx="5033988" cy="6310100"/>
          </a:xfrm>
          <a:prstGeom prst="rect">
            <a:avLst/>
          </a:prstGeom>
          <a:ln>
            <a:solidFill>
              <a:schemeClr val="tx1"/>
            </a:solidFill>
          </a:ln>
        </p:spPr>
      </p:pic>
      <p:sp>
        <p:nvSpPr>
          <p:cNvPr id="4" name="TextBox 3">
            <a:extLst>
              <a:ext uri="{FF2B5EF4-FFF2-40B4-BE49-F238E27FC236}">
                <a16:creationId xmlns:a16="http://schemas.microsoft.com/office/drawing/2014/main" id="{264DADFB-9248-E500-D506-0626F05FC00B}"/>
              </a:ext>
            </a:extLst>
          </p:cNvPr>
          <p:cNvSpPr txBox="1"/>
          <p:nvPr/>
        </p:nvSpPr>
        <p:spPr>
          <a:xfrm>
            <a:off x="10142163" y="1458209"/>
            <a:ext cx="1898256" cy="707886"/>
          </a:xfrm>
          <a:prstGeom prst="rect">
            <a:avLst/>
          </a:prstGeom>
          <a:noFill/>
        </p:spPr>
        <p:txBody>
          <a:bodyPr wrap="square" rtlCol="0">
            <a:spAutoFit/>
          </a:bodyPr>
          <a:lstStyle/>
          <a:p>
            <a:pPr algn="ctr"/>
            <a:r>
              <a:rPr lang="en-US" sz="2000" b="1" dirty="0"/>
              <a:t>86</a:t>
            </a:r>
            <a:r>
              <a:rPr lang="en-US" sz="2000" b="1" baseline="30000" dirty="0"/>
              <a:t>th</a:t>
            </a:r>
            <a:r>
              <a:rPr lang="en-US" sz="2000" b="1" dirty="0"/>
              <a:t> S.B. 944 </a:t>
            </a:r>
          </a:p>
          <a:p>
            <a:pPr algn="ctr"/>
            <a:r>
              <a:rPr lang="en-US" sz="2000" b="1" dirty="0"/>
              <a:t>“PIA Omnibus” </a:t>
            </a:r>
          </a:p>
        </p:txBody>
      </p:sp>
    </p:spTree>
    <p:extLst>
      <p:ext uri="{BB962C8B-B14F-4D97-AF65-F5344CB8AC3E}">
        <p14:creationId xmlns:p14="http://schemas.microsoft.com/office/powerpoint/2010/main" val="15683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02F6-C44A-252C-5D72-F0A7D2B36F64}"/>
              </a:ext>
            </a:extLst>
          </p:cNvPr>
          <p:cNvSpPr>
            <a:spLocks noGrp="1"/>
          </p:cNvSpPr>
          <p:nvPr>
            <p:ph type="title"/>
          </p:nvPr>
        </p:nvSpPr>
        <p:spPr>
          <a:xfrm>
            <a:off x="1105483" y="1385671"/>
            <a:ext cx="2793159" cy="1637722"/>
          </a:xfrm>
        </p:spPr>
        <p:txBody>
          <a:bodyPr/>
          <a:lstStyle/>
          <a:p>
            <a:pPr algn="ctr"/>
            <a:r>
              <a:rPr lang="en-US" sz="4800" dirty="0"/>
              <a:t>What is delivery?</a:t>
            </a:r>
          </a:p>
        </p:txBody>
      </p:sp>
      <p:sp>
        <p:nvSpPr>
          <p:cNvPr id="3" name="Content Placeholder 2">
            <a:extLst>
              <a:ext uri="{FF2B5EF4-FFF2-40B4-BE49-F238E27FC236}">
                <a16:creationId xmlns:a16="http://schemas.microsoft.com/office/drawing/2014/main" id="{DBEC3131-156D-8DCB-6C64-2FBB1FB5334F}"/>
              </a:ext>
            </a:extLst>
          </p:cNvPr>
          <p:cNvSpPr>
            <a:spLocks noGrp="1"/>
          </p:cNvSpPr>
          <p:nvPr>
            <p:ph idx="1"/>
          </p:nvPr>
        </p:nvSpPr>
        <p:spPr>
          <a:xfrm>
            <a:off x="5224827" y="732821"/>
            <a:ext cx="5396992" cy="5615709"/>
          </a:xfrm>
        </p:spPr>
        <p:txBody>
          <a:bodyPr>
            <a:noAutofit/>
          </a:bodyPr>
          <a:lstStyle/>
          <a:p>
            <a:pPr>
              <a:buSzPct val="90000"/>
              <a:buFont typeface="Symbol" panose="05050102010706020507" pitchFamily="18" charset="2"/>
              <a:buChar char="¨"/>
            </a:pPr>
            <a:r>
              <a:rPr lang="en-US" sz="2400" dirty="0"/>
              <a:t>Even if the entity designates one email and mailing address, hand delivery can be to </a:t>
            </a:r>
            <a:r>
              <a:rPr lang="en-US" sz="2400" b="1" dirty="0"/>
              <a:t>anyone</a:t>
            </a:r>
            <a:r>
              <a:rPr lang="en-US" sz="2400" dirty="0"/>
              <a:t> at the entity.</a:t>
            </a:r>
          </a:p>
          <a:p>
            <a:pPr lvl="1">
              <a:buFont typeface="Wingdings" panose="05000000000000000000" pitchFamily="2" charset="2"/>
              <a:buChar char="Ø"/>
            </a:pPr>
            <a:r>
              <a:rPr lang="en-US" sz="2200" dirty="0"/>
              <a:t>Hand deliveries should be date stamped. </a:t>
            </a:r>
          </a:p>
          <a:p>
            <a:pPr>
              <a:buSzPct val="90000"/>
              <a:buFont typeface="Symbol" panose="05050102010706020507" pitchFamily="18" charset="2"/>
              <a:buChar char="¨"/>
            </a:pPr>
            <a:r>
              <a:rPr lang="en-US" sz="2400" dirty="0"/>
              <a:t>If a request is not sent to the designated email or mailing address, it is not considered “received.”</a:t>
            </a:r>
          </a:p>
          <a:p>
            <a:pPr>
              <a:buSzPct val="90000"/>
              <a:buFont typeface="Symbol" panose="05050102010706020507" pitchFamily="18" charset="2"/>
              <a:buChar char="¨"/>
            </a:pPr>
            <a:r>
              <a:rPr lang="en-US" sz="2400" dirty="0"/>
              <a:t>If someone sends an email to the wrong email address, you should respond and provide the correct email address.</a:t>
            </a:r>
          </a:p>
        </p:txBody>
      </p:sp>
      <p:pic>
        <p:nvPicPr>
          <p:cNvPr id="6" name="Graphic 5" descr="Mailbox with solid fill">
            <a:extLst>
              <a:ext uri="{FF2B5EF4-FFF2-40B4-BE49-F238E27FC236}">
                <a16:creationId xmlns:a16="http://schemas.microsoft.com/office/drawing/2014/main" id="{02A9D651-547D-827D-B025-16A823B59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1122" y="3539050"/>
            <a:ext cx="1441879" cy="1441879"/>
          </a:xfrm>
          <a:prstGeom prst="rect">
            <a:avLst/>
          </a:prstGeom>
        </p:spPr>
      </p:pic>
      <p:pic>
        <p:nvPicPr>
          <p:cNvPr id="7" name="Picture 6">
            <a:extLst>
              <a:ext uri="{FF2B5EF4-FFF2-40B4-BE49-F238E27FC236}">
                <a16:creationId xmlns:a16="http://schemas.microsoft.com/office/drawing/2014/main" id="{CB86D0DA-7F73-DA84-5043-6E665B51960D}"/>
              </a:ext>
            </a:extLst>
          </p:cNvPr>
          <p:cNvPicPr>
            <a:picLocks noChangeAspect="1"/>
          </p:cNvPicPr>
          <p:nvPr/>
        </p:nvPicPr>
        <p:blipFill>
          <a:blip r:embed="rId4"/>
          <a:stretch>
            <a:fillRect/>
          </a:stretch>
        </p:blipFill>
        <p:spPr>
          <a:xfrm>
            <a:off x="1787563" y="3308932"/>
            <a:ext cx="1371600" cy="29434"/>
          </a:xfrm>
          <a:prstGeom prst="rect">
            <a:avLst/>
          </a:prstGeom>
        </p:spPr>
      </p:pic>
    </p:spTree>
    <p:extLst>
      <p:ext uri="{BB962C8B-B14F-4D97-AF65-F5344CB8AC3E}">
        <p14:creationId xmlns:p14="http://schemas.microsoft.com/office/powerpoint/2010/main" val="57397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108211" y="758057"/>
            <a:ext cx="6543015" cy="5651089"/>
          </a:xfrm>
        </p:spPr>
        <p:txBody>
          <a:bodyPr>
            <a:noAutofit/>
          </a:bodyPr>
          <a:lstStyle/>
          <a:p>
            <a:pPr>
              <a:spcAft>
                <a:spcPts val="1800"/>
              </a:spcAft>
              <a:buSzPct val="90000"/>
              <a:buFont typeface="Symbol" panose="05050102010706020507" pitchFamily="18" charset="2"/>
              <a:buChar char="¨"/>
            </a:pPr>
            <a:r>
              <a:rPr lang="en-US" sz="2600" dirty="0">
                <a:cs typeface="Times New Roman" panose="02020603050405020304" pitchFamily="18" charset="0"/>
              </a:rPr>
              <a:t>The entity must “promptly” produce the information for inspection or copying.</a:t>
            </a:r>
          </a:p>
          <a:p>
            <a:pPr>
              <a:spcAft>
                <a:spcPts val="1800"/>
              </a:spcAft>
              <a:buSzPct val="90000"/>
              <a:buFont typeface="Symbol" panose="05050102010706020507" pitchFamily="18" charset="2"/>
              <a:buChar char="¨"/>
            </a:pPr>
            <a:r>
              <a:rPr lang="en-US" sz="2600" dirty="0">
                <a:cs typeface="Times New Roman" panose="02020603050405020304" pitchFamily="18" charset="0"/>
              </a:rPr>
              <a:t>“Promptly” means as soon as possible under the circumstances, that is, within a reasonable time, without delay.</a:t>
            </a:r>
          </a:p>
          <a:p>
            <a:pPr>
              <a:buSzPct val="90000"/>
              <a:buFont typeface="Symbol" panose="05050102010706020507" pitchFamily="18" charset="2"/>
              <a:buChar char="¨"/>
            </a:pPr>
            <a:r>
              <a:rPr lang="en-US" sz="2600" dirty="0">
                <a:cs typeface="Times New Roman" panose="02020603050405020304" pitchFamily="18" charset="0"/>
              </a:rPr>
              <a:t>You can also send copies to the requestor or direct them to the website where the information is located.</a:t>
            </a:r>
          </a:p>
          <a:p>
            <a:pPr lvl="1">
              <a:spcBef>
                <a:spcPts val="900"/>
              </a:spcBef>
              <a:spcAft>
                <a:spcPts val="1200"/>
              </a:spcAft>
              <a:buSzPct val="90000"/>
              <a:buFont typeface="Wingdings" panose="05000000000000000000" pitchFamily="2" charset="2"/>
              <a:buChar char="Ø"/>
            </a:pPr>
            <a:r>
              <a:rPr lang="en-US" sz="2400" dirty="0">
                <a:cs typeface="Times New Roman" panose="02020603050405020304" pitchFamily="18" charset="0"/>
              </a:rPr>
              <a:t>You can charge for copies in some situations.</a:t>
            </a:r>
          </a:p>
        </p:txBody>
      </p:sp>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747696" y="1049639"/>
            <a:ext cx="3607545" cy="1905000"/>
          </a:xfrm>
        </p:spPr>
        <p:txBody>
          <a:bodyPr/>
          <a:lstStyle/>
          <a:p>
            <a:pPr algn="ctr"/>
            <a:r>
              <a:rPr lang="en-US" sz="4800" b="1" dirty="0"/>
              <a:t>How to Respond</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858295" y="3320328"/>
            <a:ext cx="1386348"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001AA95-5F34-051F-B1A1-67C5585113D8}"/>
              </a:ext>
            </a:extLst>
          </p:cNvPr>
          <p:cNvPicPr>
            <a:picLocks noChangeAspect="1"/>
          </p:cNvPicPr>
          <p:nvPr/>
        </p:nvPicPr>
        <p:blipFill>
          <a:blip r:embed="rId2"/>
          <a:stretch>
            <a:fillRect/>
          </a:stretch>
        </p:blipFill>
        <p:spPr>
          <a:xfrm>
            <a:off x="1362949" y="3741521"/>
            <a:ext cx="2377038" cy="1247326"/>
          </a:xfrm>
          <a:prstGeom prst="rect">
            <a:avLst/>
          </a:prstGeom>
        </p:spPr>
      </p:pic>
    </p:spTree>
    <p:extLst>
      <p:ext uri="{BB962C8B-B14F-4D97-AF65-F5344CB8AC3E}">
        <p14:creationId xmlns:p14="http://schemas.microsoft.com/office/powerpoint/2010/main" val="331220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10DB-5814-7C3F-6D7C-3597A990D4E9}"/>
              </a:ext>
            </a:extLst>
          </p:cNvPr>
          <p:cNvSpPr>
            <a:spLocks noGrp="1"/>
          </p:cNvSpPr>
          <p:nvPr>
            <p:ph type="title"/>
          </p:nvPr>
        </p:nvSpPr>
        <p:spPr>
          <a:xfrm>
            <a:off x="1136480" y="1198418"/>
            <a:ext cx="2793159" cy="2230582"/>
          </a:xfrm>
        </p:spPr>
        <p:txBody>
          <a:bodyPr/>
          <a:lstStyle/>
          <a:p>
            <a:pPr algn="ctr"/>
            <a:r>
              <a:rPr lang="en-US" sz="4800" dirty="0"/>
              <a:t>Time is of the essence</a:t>
            </a:r>
          </a:p>
        </p:txBody>
      </p:sp>
      <p:sp>
        <p:nvSpPr>
          <p:cNvPr id="3" name="Content Placeholder 2">
            <a:extLst>
              <a:ext uri="{FF2B5EF4-FFF2-40B4-BE49-F238E27FC236}">
                <a16:creationId xmlns:a16="http://schemas.microsoft.com/office/drawing/2014/main" id="{2E6C51F4-2E7E-1560-D9D8-6BA623BDFD20}"/>
              </a:ext>
            </a:extLst>
          </p:cNvPr>
          <p:cNvSpPr>
            <a:spLocks noGrp="1"/>
          </p:cNvSpPr>
          <p:nvPr>
            <p:ph idx="1"/>
          </p:nvPr>
        </p:nvSpPr>
        <p:spPr>
          <a:xfrm>
            <a:off x="5132460" y="729673"/>
            <a:ext cx="5969240" cy="5548745"/>
          </a:xfrm>
        </p:spPr>
        <p:txBody>
          <a:bodyPr>
            <a:noAutofit/>
          </a:bodyPr>
          <a:lstStyle/>
          <a:p>
            <a:pPr>
              <a:spcAft>
                <a:spcPts val="600"/>
              </a:spcAft>
              <a:buSzPct val="90000"/>
              <a:buFont typeface="Symbol" panose="05050102010706020507" pitchFamily="18" charset="2"/>
              <a:buChar char="¨"/>
            </a:pPr>
            <a:r>
              <a:rPr lang="en-US" sz="2400" dirty="0"/>
              <a:t>If you receive a request, gather the documents </a:t>
            </a:r>
            <a:r>
              <a:rPr lang="en-US" sz="2400" b="1" dirty="0"/>
              <a:t>immediately</a:t>
            </a:r>
            <a:r>
              <a:rPr lang="en-US" sz="2400" dirty="0"/>
              <a:t>.</a:t>
            </a:r>
          </a:p>
          <a:p>
            <a:pPr>
              <a:spcAft>
                <a:spcPts val="600"/>
              </a:spcAft>
              <a:buSzPct val="90000"/>
              <a:buFont typeface="Symbol" panose="05050102010706020507" pitchFamily="18" charset="2"/>
              <a:buChar char="¨"/>
            </a:pPr>
            <a:r>
              <a:rPr lang="en-US" sz="2400" dirty="0"/>
              <a:t>Send them to the PIA Coordinator.</a:t>
            </a:r>
          </a:p>
          <a:p>
            <a:pPr>
              <a:spcAft>
                <a:spcPts val="600"/>
              </a:spcAft>
              <a:buSzPct val="90000"/>
              <a:buFont typeface="Symbol" panose="05050102010706020507" pitchFamily="18" charset="2"/>
              <a:buChar char="¨"/>
            </a:pPr>
            <a:r>
              <a:rPr lang="en-US" sz="2400" dirty="0"/>
              <a:t>The PIA Coordinator must read all the documents to determine what is responsive and if anything needs to be redacted.</a:t>
            </a:r>
          </a:p>
          <a:p>
            <a:pPr>
              <a:spcAft>
                <a:spcPts val="600"/>
              </a:spcAft>
              <a:buSzPct val="90000"/>
              <a:buFont typeface="Symbol" panose="05050102010706020507" pitchFamily="18" charset="2"/>
              <a:buChar char="¨"/>
            </a:pPr>
            <a:r>
              <a:rPr lang="en-US" sz="2400" dirty="0"/>
              <a:t>They then submit briefs to the AG.</a:t>
            </a:r>
          </a:p>
          <a:p>
            <a:pPr>
              <a:buSzPct val="90000"/>
              <a:buFont typeface="Symbol" panose="05050102010706020507" pitchFamily="18" charset="2"/>
              <a:buChar char="¨"/>
            </a:pPr>
            <a:r>
              <a:rPr lang="en-US" sz="2400" dirty="0"/>
              <a:t>This all takes time, and if you miss a deadline, the information HAS TO be released. </a:t>
            </a:r>
          </a:p>
        </p:txBody>
      </p:sp>
      <p:sp>
        <p:nvSpPr>
          <p:cNvPr id="4" name="Text Placeholder 3">
            <a:extLst>
              <a:ext uri="{FF2B5EF4-FFF2-40B4-BE49-F238E27FC236}">
                <a16:creationId xmlns:a16="http://schemas.microsoft.com/office/drawing/2014/main" id="{0EB7C951-0A7F-9DFA-8070-C9D6544A3C0B}"/>
              </a:ext>
            </a:extLst>
          </p:cNvPr>
          <p:cNvSpPr>
            <a:spLocks noGrp="1"/>
          </p:cNvSpPr>
          <p:nvPr>
            <p:ph type="body" sz="half" idx="2"/>
          </p:nvPr>
        </p:nvSpPr>
        <p:spPr>
          <a:xfrm>
            <a:off x="1099106" y="3641433"/>
            <a:ext cx="2867905" cy="1226127"/>
          </a:xfrm>
        </p:spPr>
        <p:txBody>
          <a:bodyPr>
            <a:noAutofit/>
          </a:bodyPr>
          <a:lstStyle/>
          <a:p>
            <a:pPr algn="ctr"/>
            <a:r>
              <a:rPr lang="en-US" sz="3600" dirty="0">
                <a:latin typeface="+mj-lt"/>
              </a:rPr>
              <a:t>Response Overview</a:t>
            </a:r>
          </a:p>
        </p:txBody>
      </p:sp>
    </p:spTree>
    <p:extLst>
      <p:ext uri="{BB962C8B-B14F-4D97-AF65-F5344CB8AC3E}">
        <p14:creationId xmlns:p14="http://schemas.microsoft.com/office/powerpoint/2010/main" val="61565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035474" y="1466850"/>
            <a:ext cx="6543015" cy="4395355"/>
          </a:xfrm>
        </p:spPr>
        <p:txBody>
          <a:bodyPr>
            <a:noAutofit/>
          </a:bodyPr>
          <a:lstStyle/>
          <a:p>
            <a:pPr>
              <a:spcBef>
                <a:spcPts val="0"/>
              </a:spcBef>
              <a:buSzPct val="90000"/>
              <a:buFont typeface="Symbol" panose="05050102010706020507" pitchFamily="18" charset="2"/>
              <a:buChar char="¨"/>
            </a:pPr>
            <a:r>
              <a:rPr lang="en-US" sz="2800" dirty="0">
                <a:effectLst/>
                <a:ea typeface="Aptos" panose="020B0004020202020204" pitchFamily="34" charset="0"/>
                <a:cs typeface="Calibri" panose="020F0502020204030204" pitchFamily="34" charset="0"/>
              </a:rPr>
              <a:t>It is </a:t>
            </a:r>
            <a:r>
              <a:rPr lang="en-US" sz="2800" u="sng" dirty="0">
                <a:effectLst/>
                <a:ea typeface="Aptos" panose="020B0004020202020204" pitchFamily="34" charset="0"/>
                <a:cs typeface="Calibri" panose="020F0502020204030204" pitchFamily="34" charset="0"/>
              </a:rPr>
              <a:t>not your job</a:t>
            </a:r>
            <a:r>
              <a:rPr lang="en-US" sz="2800" dirty="0">
                <a:effectLst/>
                <a:ea typeface="Aptos" panose="020B0004020202020204" pitchFamily="34" charset="0"/>
                <a:cs typeface="Calibri" panose="020F0502020204030204" pitchFamily="34" charset="0"/>
              </a:rPr>
              <a:t> to determine what is exempt information.</a:t>
            </a:r>
          </a:p>
          <a:p>
            <a:pPr>
              <a:spcBef>
                <a:spcPts val="0"/>
              </a:spcBef>
              <a:buSzPct val="90000"/>
              <a:buFont typeface="Symbol" panose="05050102010706020507" pitchFamily="18" charset="2"/>
              <a:buChar char="¨"/>
            </a:pPr>
            <a:endParaRPr lang="en-US" sz="2800" dirty="0">
              <a:effectLst/>
              <a:ea typeface="Aptos" panose="020B0004020202020204" pitchFamily="34" charset="0"/>
              <a:cs typeface="Calibri" panose="020F0502020204030204" pitchFamily="34" charset="0"/>
            </a:endParaRPr>
          </a:p>
          <a:p>
            <a:pPr>
              <a:spcBef>
                <a:spcPts val="0"/>
              </a:spcBef>
              <a:buSzPct val="90000"/>
              <a:buFont typeface="Symbol" panose="05050102010706020507" pitchFamily="18" charset="2"/>
              <a:buChar char="¨"/>
            </a:pPr>
            <a:r>
              <a:rPr lang="en-US" sz="2800" dirty="0">
                <a:ea typeface="Aptos" panose="020B0004020202020204" pitchFamily="34" charset="0"/>
                <a:cs typeface="Calibri" panose="020F0502020204030204" pitchFamily="34" charset="0"/>
              </a:rPr>
              <a:t>Your PIA coordinator and/or legal counsel will make arguments about redacting specific information.</a:t>
            </a:r>
          </a:p>
          <a:p>
            <a:pPr lvl="1">
              <a:spcBef>
                <a:spcPts val="0"/>
              </a:spcBef>
            </a:pPr>
            <a:endParaRPr lang="en-US" sz="2400" dirty="0">
              <a:latin typeface="+mj-lt"/>
              <a:ea typeface="Aptos" panose="020B0004020202020204" pitchFamily="34" charset="0"/>
              <a:cs typeface="Calibri" panose="020F0502020204030204" pitchFamily="34" charset="0"/>
            </a:endParaRPr>
          </a:p>
          <a:p>
            <a:pPr lvl="1">
              <a:spcBef>
                <a:spcPts val="0"/>
              </a:spcBef>
            </a:pPr>
            <a:endParaRPr lang="en-US" sz="2000" dirty="0">
              <a:effectLst/>
              <a:latin typeface="+mj-lt"/>
              <a:ea typeface="Aptos" panose="020B0004020202020204" pitchFamily="34" charset="0"/>
              <a:cs typeface="Calibri" panose="020F0502020204030204" pitchFamily="34" charset="0"/>
            </a:endParaRPr>
          </a:p>
        </p:txBody>
      </p:sp>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813594" y="1466850"/>
            <a:ext cx="3607545" cy="1905000"/>
          </a:xfrm>
        </p:spPr>
        <p:txBody>
          <a:bodyPr/>
          <a:lstStyle/>
          <a:p>
            <a:pPr algn="ctr"/>
            <a:r>
              <a:rPr lang="en-US" sz="5400" b="1" dirty="0"/>
              <a:t>How to </a:t>
            </a:r>
            <a:r>
              <a:rPr lang="en-US" sz="4800" b="1" dirty="0"/>
              <a:t>Respond</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858295" y="3671302"/>
            <a:ext cx="1386348"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11D0103-A4C7-43A5-07E8-23F78CC5F749}"/>
              </a:ext>
            </a:extLst>
          </p:cNvPr>
          <p:cNvSpPr txBox="1"/>
          <p:nvPr/>
        </p:nvSpPr>
        <p:spPr>
          <a:xfrm>
            <a:off x="708285" y="3910441"/>
            <a:ext cx="3892049" cy="615553"/>
          </a:xfrm>
          <a:prstGeom prst="rect">
            <a:avLst/>
          </a:prstGeom>
          <a:noFill/>
        </p:spPr>
        <p:txBody>
          <a:bodyPr wrap="square" rtlCol="0">
            <a:spAutoFit/>
          </a:bodyPr>
          <a:lstStyle/>
          <a:p>
            <a:pPr algn="ctr"/>
            <a:r>
              <a:rPr lang="en-US" sz="3400" dirty="0">
                <a:solidFill>
                  <a:schemeClr val="bg2"/>
                </a:solidFill>
                <a:latin typeface="+mj-lt"/>
              </a:rPr>
              <a:t>Internal Response</a:t>
            </a:r>
          </a:p>
        </p:txBody>
      </p:sp>
    </p:spTree>
    <p:extLst>
      <p:ext uri="{BB962C8B-B14F-4D97-AF65-F5344CB8AC3E}">
        <p14:creationId xmlns:p14="http://schemas.microsoft.com/office/powerpoint/2010/main" val="423951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4" y="997523"/>
            <a:ext cx="3607545" cy="2660073"/>
          </a:xfrm>
        </p:spPr>
        <p:txBody>
          <a:bodyPr/>
          <a:lstStyle/>
          <a:p>
            <a:pPr algn="ctr"/>
            <a:r>
              <a:rPr lang="en-US" sz="4400" b="1" i="1" dirty="0"/>
              <a:t>Exceptions</a:t>
            </a:r>
            <a:br>
              <a:rPr lang="en-US" sz="4400" b="1" i="1" dirty="0"/>
            </a:br>
            <a:r>
              <a:rPr lang="en-US" sz="4400" b="1" i="1" dirty="0"/>
              <a:t>and </a:t>
            </a:r>
            <a:br>
              <a:rPr lang="en-US" sz="4400" b="1" i="1" dirty="0"/>
            </a:br>
            <a:r>
              <a:rPr lang="en-US" sz="4400" b="1" i="1" dirty="0"/>
              <a:t>Redactions</a:t>
            </a:r>
            <a:br>
              <a:rPr lang="en-US" sz="4400" b="1" i="1" dirty="0"/>
            </a:br>
            <a:endParaRPr lang="en-US" sz="4400" b="1" i="1" dirty="0"/>
          </a:p>
        </p:txBody>
      </p:sp>
      <p:sp>
        <p:nvSpPr>
          <p:cNvPr id="7" name="TextBox 6">
            <a:extLst>
              <a:ext uri="{FF2B5EF4-FFF2-40B4-BE49-F238E27FC236}">
                <a16:creationId xmlns:a16="http://schemas.microsoft.com/office/drawing/2014/main" id="{CF23A463-C60F-43A7-953E-C81E21B088E6}"/>
              </a:ext>
            </a:extLst>
          </p:cNvPr>
          <p:cNvSpPr txBox="1"/>
          <p:nvPr/>
        </p:nvSpPr>
        <p:spPr>
          <a:xfrm>
            <a:off x="5000623" y="786745"/>
            <a:ext cx="6377783" cy="1015663"/>
          </a:xfrm>
          <a:prstGeom prst="rect">
            <a:avLst/>
          </a:prstGeom>
          <a:noFill/>
        </p:spPr>
        <p:txBody>
          <a:bodyPr wrap="square" rtlCol="0">
            <a:spAutoFit/>
          </a:bodyPr>
          <a:lstStyle/>
          <a:p>
            <a:pPr lvl="0"/>
            <a:r>
              <a:rPr lang="en-US" sz="3000" b="1" dirty="0">
                <a:cs typeface="Times New Roman" pitchFamily="18" charset="0"/>
              </a:rPr>
              <a:t>Common Exceptions: Allowed Redactions</a:t>
            </a:r>
          </a:p>
        </p:txBody>
      </p:sp>
      <p:sp>
        <p:nvSpPr>
          <p:cNvPr id="10" name="TextBox 9">
            <a:extLst>
              <a:ext uri="{FF2B5EF4-FFF2-40B4-BE49-F238E27FC236}">
                <a16:creationId xmlns:a16="http://schemas.microsoft.com/office/drawing/2014/main" id="{60C7998D-E03E-4BD1-BB31-B45AEA0EEC96}"/>
              </a:ext>
            </a:extLst>
          </p:cNvPr>
          <p:cNvSpPr txBox="1"/>
          <p:nvPr/>
        </p:nvSpPr>
        <p:spPr>
          <a:xfrm>
            <a:off x="5000623" y="1882435"/>
            <a:ext cx="6720322" cy="4570482"/>
          </a:xfrm>
          <a:prstGeom prst="rect">
            <a:avLst/>
          </a:prstGeom>
          <a:noFill/>
        </p:spPr>
        <p:txBody>
          <a:bodyPr wrap="square" rtlCol="0">
            <a:spAutoFit/>
          </a:bodyPr>
          <a:lstStyle/>
          <a:p>
            <a:pPr marL="285750" indent="-285750">
              <a:spcAft>
                <a:spcPts val="1200"/>
              </a:spcAft>
              <a:buClr>
                <a:srgbClr val="D0AA56"/>
              </a:buClr>
              <a:buSzPct val="90000"/>
              <a:buFont typeface="Symbol" panose="05050102010706020507" pitchFamily="18" charset="2"/>
              <a:buChar char="¨"/>
            </a:pPr>
            <a:r>
              <a:rPr lang="en-US" sz="2100" dirty="0"/>
              <a:t>Current or former employee contact information</a:t>
            </a:r>
          </a:p>
          <a:p>
            <a:pPr marL="285750" indent="-285750">
              <a:spcAft>
                <a:spcPts val="1200"/>
              </a:spcAft>
              <a:buClr>
                <a:srgbClr val="D0AA56"/>
              </a:buClr>
              <a:buSzPct val="90000"/>
              <a:buFont typeface="Symbol" panose="05050102010706020507" pitchFamily="18" charset="2"/>
              <a:buChar char="¨"/>
            </a:pPr>
            <a:r>
              <a:rPr lang="en-US" sz="2100" dirty="0"/>
              <a:t>Whether employees have family members (elected officials)</a:t>
            </a:r>
          </a:p>
          <a:p>
            <a:pPr marL="285750" indent="-285750">
              <a:spcAft>
                <a:spcPts val="1200"/>
              </a:spcAft>
              <a:buClr>
                <a:srgbClr val="D0AA56"/>
              </a:buClr>
              <a:buSzPct val="90000"/>
              <a:buFont typeface="Symbol" panose="05050102010706020507" pitchFamily="18" charset="2"/>
              <a:buChar char="¨"/>
            </a:pPr>
            <a:r>
              <a:rPr lang="en-US" sz="2100" dirty="0"/>
              <a:t>Date of birth</a:t>
            </a:r>
          </a:p>
          <a:p>
            <a:pPr marL="285750" indent="-285750">
              <a:spcAft>
                <a:spcPts val="1200"/>
              </a:spcAft>
              <a:buClr>
                <a:srgbClr val="D0AA56"/>
              </a:buClr>
              <a:buSzPct val="90000"/>
              <a:buFont typeface="Symbol" panose="05050102010706020507" pitchFamily="18" charset="2"/>
              <a:buChar char="¨"/>
            </a:pPr>
            <a:r>
              <a:rPr lang="en-US" sz="2100" dirty="0"/>
              <a:t>Credit or debit card numbers and associated information</a:t>
            </a:r>
          </a:p>
          <a:p>
            <a:pPr marL="285750" indent="-285750">
              <a:spcAft>
                <a:spcPts val="1200"/>
              </a:spcAft>
              <a:buClr>
                <a:srgbClr val="D0AA56"/>
              </a:buClr>
              <a:buSzPct val="90000"/>
              <a:buFont typeface="Symbol" panose="05050102010706020507" pitchFamily="18" charset="2"/>
              <a:buChar char="¨"/>
            </a:pPr>
            <a:r>
              <a:rPr lang="en-US" sz="2100" dirty="0"/>
              <a:t>Motor vehicle documentation</a:t>
            </a:r>
          </a:p>
          <a:p>
            <a:pPr marL="285750" indent="-285750">
              <a:spcAft>
                <a:spcPts val="1200"/>
              </a:spcAft>
              <a:buClr>
                <a:srgbClr val="D0AA56"/>
              </a:buClr>
              <a:buSzPct val="90000"/>
              <a:buFont typeface="Symbol" panose="05050102010706020507" pitchFamily="18" charset="2"/>
              <a:buChar char="¨"/>
            </a:pPr>
            <a:r>
              <a:rPr lang="en-US" sz="2100" dirty="0"/>
              <a:t>Social security numbers of living persons</a:t>
            </a:r>
          </a:p>
          <a:p>
            <a:pPr marL="285750" indent="-285750">
              <a:spcAft>
                <a:spcPts val="600"/>
              </a:spcAft>
              <a:buClr>
                <a:srgbClr val="D0AA56"/>
              </a:buClr>
              <a:buSzPct val="90000"/>
              <a:buFont typeface="Symbol" panose="05050102010706020507" pitchFamily="18" charset="2"/>
              <a:buChar char="¨"/>
            </a:pPr>
            <a:r>
              <a:rPr lang="en-US" sz="2100" i="1" dirty="0"/>
              <a:t>The government must provide a generic description of the redacted information, a citation of applicable law, and instructions regarding how to seek a TXOAG ruling on the redaction. </a:t>
            </a:r>
          </a:p>
        </p:txBody>
      </p:sp>
    </p:spTree>
    <p:extLst>
      <p:ext uri="{BB962C8B-B14F-4D97-AF65-F5344CB8AC3E}">
        <p14:creationId xmlns:p14="http://schemas.microsoft.com/office/powerpoint/2010/main" val="408350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4" y="600079"/>
            <a:ext cx="3607545" cy="2660073"/>
          </a:xfrm>
        </p:spPr>
        <p:txBody>
          <a:bodyPr/>
          <a:lstStyle/>
          <a:p>
            <a:pPr algn="ctr"/>
            <a:r>
              <a:rPr lang="en-US" sz="4400" b="1" dirty="0"/>
              <a:t>Exceptions </a:t>
            </a:r>
            <a:br>
              <a:rPr lang="en-US" sz="4400" b="1" dirty="0"/>
            </a:br>
            <a:r>
              <a:rPr lang="en-US" sz="4400" b="1" dirty="0"/>
              <a:t>and </a:t>
            </a:r>
            <a:br>
              <a:rPr lang="en-US" sz="4400" b="1" dirty="0"/>
            </a:br>
            <a:r>
              <a:rPr lang="en-US" sz="4400" b="1" dirty="0"/>
              <a:t>AG Briefs</a:t>
            </a:r>
            <a:endParaRPr lang="en-US" sz="4400" b="1" i="1" dirty="0"/>
          </a:p>
        </p:txBody>
      </p:sp>
      <p:sp>
        <p:nvSpPr>
          <p:cNvPr id="7" name="TextBox 6">
            <a:extLst>
              <a:ext uri="{FF2B5EF4-FFF2-40B4-BE49-F238E27FC236}">
                <a16:creationId xmlns:a16="http://schemas.microsoft.com/office/drawing/2014/main" id="{CF23A463-C60F-43A7-953E-C81E21B088E6}"/>
              </a:ext>
            </a:extLst>
          </p:cNvPr>
          <p:cNvSpPr txBox="1"/>
          <p:nvPr/>
        </p:nvSpPr>
        <p:spPr>
          <a:xfrm>
            <a:off x="5000623" y="786745"/>
            <a:ext cx="6377783" cy="1015663"/>
          </a:xfrm>
          <a:prstGeom prst="rect">
            <a:avLst/>
          </a:prstGeom>
          <a:noFill/>
        </p:spPr>
        <p:txBody>
          <a:bodyPr wrap="square" rtlCol="0">
            <a:spAutoFit/>
          </a:bodyPr>
          <a:lstStyle/>
          <a:p>
            <a:pPr lvl="0"/>
            <a:r>
              <a:rPr lang="en-US" sz="3000" b="1" dirty="0">
                <a:cs typeface="Times New Roman" pitchFamily="18" charset="0"/>
              </a:rPr>
              <a:t>Common Exceptions: AG Opinion Required</a:t>
            </a:r>
          </a:p>
        </p:txBody>
      </p:sp>
      <p:sp>
        <p:nvSpPr>
          <p:cNvPr id="10" name="TextBox 9">
            <a:extLst>
              <a:ext uri="{FF2B5EF4-FFF2-40B4-BE49-F238E27FC236}">
                <a16:creationId xmlns:a16="http://schemas.microsoft.com/office/drawing/2014/main" id="{60C7998D-E03E-4BD1-BB31-B45AEA0EEC96}"/>
              </a:ext>
            </a:extLst>
          </p:cNvPr>
          <p:cNvSpPr txBox="1"/>
          <p:nvPr/>
        </p:nvSpPr>
        <p:spPr>
          <a:xfrm>
            <a:off x="5000623" y="1845491"/>
            <a:ext cx="6951232" cy="4555093"/>
          </a:xfrm>
          <a:prstGeom prst="rect">
            <a:avLst/>
          </a:prstGeom>
          <a:noFill/>
        </p:spPr>
        <p:txBody>
          <a:bodyPr wrap="square" rtlCol="0">
            <a:spAutoFit/>
          </a:bodyPr>
          <a:lstStyle/>
          <a:p>
            <a:pPr marL="285750" indent="-285750">
              <a:spcAft>
                <a:spcPts val="1200"/>
              </a:spcAft>
              <a:buClr>
                <a:srgbClr val="D0AA56"/>
              </a:buClr>
              <a:buSzPct val="90000"/>
              <a:buFont typeface="Symbol" panose="05050102010706020507" pitchFamily="18" charset="2"/>
              <a:buChar char="¨"/>
            </a:pPr>
            <a:r>
              <a:rPr lang="en-US" sz="2000" dirty="0"/>
              <a:t>Confidential information – information protected by other law </a:t>
            </a:r>
          </a:p>
          <a:p>
            <a:pPr marL="285750" indent="-285750">
              <a:spcAft>
                <a:spcPts val="1200"/>
              </a:spcAft>
              <a:buClr>
                <a:srgbClr val="D0AA56"/>
              </a:buClr>
              <a:buSzPct val="90000"/>
              <a:buFont typeface="Symbol" panose="05050102010706020507" pitchFamily="18" charset="2"/>
              <a:buChar char="¨"/>
            </a:pPr>
            <a:r>
              <a:rPr lang="en-US" sz="2000" dirty="0"/>
              <a:t>Law enforcement records</a:t>
            </a:r>
          </a:p>
          <a:p>
            <a:pPr marL="285750" indent="-285750">
              <a:spcAft>
                <a:spcPts val="1200"/>
              </a:spcAft>
              <a:buClr>
                <a:srgbClr val="D0AA56"/>
              </a:buClr>
              <a:buSzPct val="90000"/>
              <a:buFont typeface="Symbol" panose="05050102010706020507" pitchFamily="18" charset="2"/>
              <a:buChar char="¨"/>
            </a:pPr>
            <a:r>
              <a:rPr lang="en-US" sz="2000" dirty="0"/>
              <a:t>Attorney client privileged information</a:t>
            </a:r>
          </a:p>
          <a:p>
            <a:pPr marL="285750" indent="-285750">
              <a:spcAft>
                <a:spcPts val="1200"/>
              </a:spcAft>
              <a:buClr>
                <a:srgbClr val="D0AA56"/>
              </a:buClr>
              <a:buSzPct val="90000"/>
              <a:buFont typeface="Symbol" panose="05050102010706020507" pitchFamily="18" charset="2"/>
              <a:buChar char="¨"/>
            </a:pPr>
            <a:r>
              <a:rPr lang="en-US" sz="2000" dirty="0"/>
              <a:t>Information in ongoing bidding situations</a:t>
            </a:r>
          </a:p>
          <a:p>
            <a:pPr marL="285750" indent="-285750">
              <a:spcAft>
                <a:spcPts val="1200"/>
              </a:spcAft>
              <a:buClr>
                <a:srgbClr val="D0AA56"/>
              </a:buClr>
              <a:buSzPct val="90000"/>
              <a:buFont typeface="Symbol" panose="05050102010706020507" pitchFamily="18" charset="2"/>
              <a:buChar char="¨"/>
            </a:pPr>
            <a:r>
              <a:rPr lang="en-US" sz="2000" dirty="0"/>
              <a:t>Information that reveals the deliberative process of entities on policymaking matters</a:t>
            </a:r>
          </a:p>
          <a:p>
            <a:pPr marL="285750" indent="-285750">
              <a:spcAft>
                <a:spcPts val="1200"/>
              </a:spcAft>
              <a:buClr>
                <a:srgbClr val="D0AA56"/>
              </a:buClr>
              <a:buSzPct val="90000"/>
              <a:buFont typeface="Symbol" panose="05050102010706020507" pitchFamily="18" charset="2"/>
              <a:buChar char="¨"/>
            </a:pPr>
            <a:r>
              <a:rPr lang="en-US" sz="2000" dirty="0"/>
              <a:t>Litigation </a:t>
            </a:r>
          </a:p>
          <a:p>
            <a:pPr marL="285750" indent="-285750">
              <a:spcAft>
                <a:spcPts val="1200"/>
              </a:spcAft>
              <a:buClr>
                <a:srgbClr val="D0AA56"/>
              </a:buClr>
              <a:buSzPct val="90000"/>
              <a:buFont typeface="Symbol" panose="05050102010706020507" pitchFamily="18" charset="2"/>
              <a:buChar char="¨"/>
            </a:pPr>
            <a:r>
              <a:rPr lang="en-US" sz="2000" dirty="0"/>
              <a:t>Certain employment records</a:t>
            </a:r>
          </a:p>
          <a:p>
            <a:pPr marL="285750" indent="-285750">
              <a:spcAft>
                <a:spcPts val="1200"/>
              </a:spcAft>
              <a:buClr>
                <a:srgbClr val="D0AA56"/>
              </a:buClr>
              <a:buSzPct val="90000"/>
              <a:buFont typeface="Symbol" panose="05050102010706020507" pitchFamily="18" charset="2"/>
              <a:buChar char="¨"/>
            </a:pPr>
            <a:r>
              <a:rPr lang="en-US" sz="2000" dirty="0"/>
              <a:t>More than 50 sections of the PIA describe information that is excepted from disclosure, but </a:t>
            </a:r>
            <a:r>
              <a:rPr lang="en-US" sz="2000" b="1" dirty="0"/>
              <a:t>the vast majority of documents will be released </a:t>
            </a:r>
            <a:endParaRPr lang="en-US" sz="2000" b="1" i="1" dirty="0"/>
          </a:p>
        </p:txBody>
      </p:sp>
      <p:pic>
        <p:nvPicPr>
          <p:cNvPr id="6" name="Picture 5">
            <a:extLst>
              <a:ext uri="{FF2B5EF4-FFF2-40B4-BE49-F238E27FC236}">
                <a16:creationId xmlns:a16="http://schemas.microsoft.com/office/drawing/2014/main" id="{BB899893-7F39-BCBA-C2EC-23AC0A0D1DD4}"/>
              </a:ext>
            </a:extLst>
          </p:cNvPr>
          <p:cNvPicPr>
            <a:picLocks noChangeAspect="1"/>
          </p:cNvPicPr>
          <p:nvPr/>
        </p:nvPicPr>
        <p:blipFill>
          <a:blip r:embed="rId2"/>
          <a:stretch>
            <a:fillRect/>
          </a:stretch>
        </p:blipFill>
        <p:spPr>
          <a:xfrm>
            <a:off x="813594" y="3657596"/>
            <a:ext cx="3467100" cy="2600325"/>
          </a:xfrm>
          <a:prstGeom prst="rect">
            <a:avLst/>
          </a:prstGeom>
        </p:spPr>
      </p:pic>
    </p:spTree>
    <p:extLst>
      <p:ext uri="{BB962C8B-B14F-4D97-AF65-F5344CB8AC3E}">
        <p14:creationId xmlns:p14="http://schemas.microsoft.com/office/powerpoint/2010/main" val="58330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4" y="997523"/>
            <a:ext cx="3607545" cy="2660073"/>
          </a:xfrm>
        </p:spPr>
        <p:txBody>
          <a:bodyPr/>
          <a:lstStyle/>
          <a:p>
            <a:pPr algn="ctr"/>
            <a:br>
              <a:rPr lang="en-US" sz="4400" b="1" dirty="0"/>
            </a:br>
            <a:r>
              <a:rPr lang="en-US" sz="4400" b="1" dirty="0"/>
              <a:t>Super</a:t>
            </a:r>
            <a:br>
              <a:rPr lang="en-US" sz="4400" b="1" dirty="0"/>
            </a:br>
            <a:r>
              <a:rPr lang="en-US" sz="4400" b="1" dirty="0"/>
              <a:t>Public Information </a:t>
            </a:r>
            <a:br>
              <a:rPr lang="en-US" sz="4400" b="1" dirty="0"/>
            </a:br>
            <a:endParaRPr lang="en-US" sz="4400" b="1" i="1" dirty="0"/>
          </a:p>
        </p:txBody>
      </p:sp>
      <p:sp>
        <p:nvSpPr>
          <p:cNvPr id="7" name="TextBox 6">
            <a:extLst>
              <a:ext uri="{FF2B5EF4-FFF2-40B4-BE49-F238E27FC236}">
                <a16:creationId xmlns:a16="http://schemas.microsoft.com/office/drawing/2014/main" id="{CF23A463-C60F-43A7-953E-C81E21B088E6}"/>
              </a:ext>
            </a:extLst>
          </p:cNvPr>
          <p:cNvSpPr txBox="1"/>
          <p:nvPr/>
        </p:nvSpPr>
        <p:spPr>
          <a:xfrm>
            <a:off x="5000623" y="712857"/>
            <a:ext cx="6377783" cy="1077218"/>
          </a:xfrm>
          <a:prstGeom prst="rect">
            <a:avLst/>
          </a:prstGeom>
          <a:noFill/>
        </p:spPr>
        <p:txBody>
          <a:bodyPr wrap="square" rtlCol="0">
            <a:spAutoFit/>
          </a:bodyPr>
          <a:lstStyle/>
          <a:p>
            <a:pPr lvl="0"/>
            <a:r>
              <a:rPr lang="en-US" sz="3100" b="1" dirty="0">
                <a:cs typeface="Times New Roman" pitchFamily="18" charset="0"/>
              </a:rPr>
              <a:t>Super</a:t>
            </a:r>
            <a:r>
              <a:rPr lang="en-US" sz="3200" b="1" dirty="0">
                <a:cs typeface="Times New Roman" pitchFamily="18" charset="0"/>
              </a:rPr>
              <a:t> Public Information Not Excepted</a:t>
            </a:r>
          </a:p>
        </p:txBody>
      </p:sp>
      <p:sp>
        <p:nvSpPr>
          <p:cNvPr id="10" name="TextBox 9">
            <a:extLst>
              <a:ext uri="{FF2B5EF4-FFF2-40B4-BE49-F238E27FC236}">
                <a16:creationId xmlns:a16="http://schemas.microsoft.com/office/drawing/2014/main" id="{60C7998D-E03E-4BD1-BB31-B45AEA0EEC96}"/>
              </a:ext>
            </a:extLst>
          </p:cNvPr>
          <p:cNvSpPr txBox="1"/>
          <p:nvPr/>
        </p:nvSpPr>
        <p:spPr>
          <a:xfrm>
            <a:off x="5000623" y="1808547"/>
            <a:ext cx="6951232" cy="4739759"/>
          </a:xfrm>
          <a:prstGeom prst="rect">
            <a:avLst/>
          </a:prstGeom>
          <a:noFill/>
        </p:spPr>
        <p:txBody>
          <a:bodyPr wrap="square" rtlCol="0">
            <a:spAutoFit/>
          </a:bodyPr>
          <a:lstStyle/>
          <a:p>
            <a:pPr marL="285750" indent="-285750">
              <a:spcAft>
                <a:spcPts val="600"/>
              </a:spcAft>
              <a:buClr>
                <a:srgbClr val="D0AA56"/>
              </a:buClr>
              <a:buSzPct val="90000"/>
              <a:buFont typeface="Symbol" panose="05050102010706020507" pitchFamily="18" charset="2"/>
              <a:buChar char="¨"/>
            </a:pPr>
            <a:r>
              <a:rPr lang="en-US" sz="1900" dirty="0"/>
              <a:t>Completed audits, evaluations</a:t>
            </a:r>
          </a:p>
          <a:p>
            <a:pPr marL="285750" indent="-285750">
              <a:spcAft>
                <a:spcPts val="600"/>
              </a:spcAft>
              <a:buClr>
                <a:srgbClr val="D0AA56"/>
              </a:buClr>
              <a:buSzPct val="90000"/>
              <a:buFont typeface="Symbol" panose="05050102010706020507" pitchFamily="18" charset="2"/>
              <a:buChar char="¨"/>
            </a:pPr>
            <a:r>
              <a:rPr lang="en-US" sz="1900" dirty="0"/>
              <a:t>Government employee name, sex, ethnicity, salary, title, and dates of employment</a:t>
            </a:r>
          </a:p>
          <a:p>
            <a:pPr marL="285750" indent="-285750">
              <a:spcAft>
                <a:spcPts val="600"/>
              </a:spcAft>
              <a:buClr>
                <a:srgbClr val="D0AA56"/>
              </a:buClr>
              <a:buSzPct val="90000"/>
              <a:buFont typeface="Symbol" panose="05050102010706020507" pitchFamily="18" charset="2"/>
              <a:buChar char="¨"/>
            </a:pPr>
            <a:r>
              <a:rPr lang="en-US" sz="1900" dirty="0"/>
              <a:t>Receipts and expenditures of public funds</a:t>
            </a:r>
          </a:p>
          <a:p>
            <a:pPr marL="285750" indent="-285750">
              <a:spcAft>
                <a:spcPts val="600"/>
              </a:spcAft>
              <a:buClr>
                <a:srgbClr val="D0AA56"/>
              </a:buClr>
              <a:buSzPct val="90000"/>
              <a:buFont typeface="Symbol" panose="05050102010706020507" pitchFamily="18" charset="2"/>
              <a:buChar char="¨"/>
            </a:pPr>
            <a:r>
              <a:rPr lang="en-US" sz="1900" dirty="0"/>
              <a:t>Name and voting record of all public officials</a:t>
            </a:r>
          </a:p>
          <a:p>
            <a:pPr marL="285750" indent="-285750">
              <a:spcAft>
                <a:spcPts val="600"/>
              </a:spcAft>
              <a:buClr>
                <a:srgbClr val="D0AA56"/>
              </a:buClr>
              <a:buSzPct val="90000"/>
              <a:buFont typeface="Symbol" panose="05050102010706020507" pitchFamily="18" charset="2"/>
              <a:buChar char="¨"/>
            </a:pPr>
            <a:r>
              <a:rPr lang="en-US" sz="1900" dirty="0"/>
              <a:t>Completed estimates for expenditures of public funds</a:t>
            </a:r>
          </a:p>
          <a:p>
            <a:pPr marL="285750" indent="-285750">
              <a:spcAft>
                <a:spcPts val="600"/>
              </a:spcAft>
              <a:buClr>
                <a:srgbClr val="D0AA56"/>
              </a:buClr>
              <a:buSzPct val="90000"/>
              <a:buFont typeface="Symbol" panose="05050102010706020507" pitchFamily="18" charset="2"/>
              <a:buChar char="¨"/>
            </a:pPr>
            <a:r>
              <a:rPr lang="en-US" sz="1900" dirty="0"/>
              <a:t>Adopted policy statements or interpretations</a:t>
            </a:r>
          </a:p>
          <a:p>
            <a:pPr marL="285750" indent="-285750">
              <a:spcAft>
                <a:spcPts val="600"/>
              </a:spcAft>
              <a:buClr>
                <a:srgbClr val="D0AA56"/>
              </a:buClr>
              <a:buSzPct val="90000"/>
              <a:buFont typeface="Symbol" panose="05050102010706020507" pitchFamily="18" charset="2"/>
              <a:buChar char="¨"/>
            </a:pPr>
            <a:r>
              <a:rPr lang="en-US" sz="1900" dirty="0"/>
              <a:t>Public-facing staff manuals and instructions</a:t>
            </a:r>
          </a:p>
          <a:p>
            <a:pPr marL="285750" indent="-285750">
              <a:spcAft>
                <a:spcPts val="600"/>
              </a:spcAft>
              <a:buClr>
                <a:srgbClr val="D0AA56"/>
              </a:buClr>
              <a:buSzPct val="90000"/>
              <a:buFont typeface="Symbol" panose="05050102010706020507" pitchFamily="18" charset="2"/>
              <a:buChar char="¨"/>
            </a:pPr>
            <a:r>
              <a:rPr lang="en-US" sz="1900" dirty="0"/>
              <a:t>Attorney fees</a:t>
            </a:r>
          </a:p>
          <a:p>
            <a:pPr marL="285750" indent="-285750">
              <a:spcAft>
                <a:spcPts val="600"/>
              </a:spcAft>
              <a:buClr>
                <a:srgbClr val="D0AA56"/>
              </a:buClr>
              <a:buSzPct val="90000"/>
              <a:buFont typeface="Symbol" panose="05050102010706020507" pitchFamily="18" charset="2"/>
              <a:buChar char="¨"/>
            </a:pPr>
            <a:r>
              <a:rPr lang="en-US" sz="1900" dirty="0"/>
              <a:t>Public court records</a:t>
            </a:r>
          </a:p>
          <a:p>
            <a:pPr marL="285750" indent="-285750">
              <a:spcAft>
                <a:spcPts val="600"/>
              </a:spcAft>
              <a:buClr>
                <a:srgbClr val="D0AA56"/>
              </a:buClr>
              <a:buSzPct val="90000"/>
              <a:buFont typeface="Symbol" panose="05050102010706020507" pitchFamily="18" charset="2"/>
              <a:buChar char="¨"/>
            </a:pPr>
            <a:r>
              <a:rPr lang="en-US" sz="1900" dirty="0"/>
              <a:t>Final opinions issued in adjudication of cases</a:t>
            </a:r>
          </a:p>
          <a:p>
            <a:pPr marL="285750" indent="-285750">
              <a:spcAft>
                <a:spcPts val="600"/>
              </a:spcAft>
              <a:buClr>
                <a:srgbClr val="D0AA56"/>
              </a:buClr>
              <a:buSzPct val="90000"/>
              <a:buFont typeface="Symbol" panose="05050102010706020507" pitchFamily="18" charset="2"/>
              <a:buChar char="¨"/>
            </a:pPr>
            <a:r>
              <a:rPr lang="en-US" sz="1900" dirty="0"/>
              <a:t>Settlement agreements involving government</a:t>
            </a:r>
          </a:p>
          <a:p>
            <a:pPr marL="285750" indent="-285750">
              <a:spcAft>
                <a:spcPts val="1200"/>
              </a:spcAft>
              <a:buClr>
                <a:srgbClr val="D0AA56"/>
              </a:buClr>
              <a:buSzPct val="90000"/>
              <a:buFont typeface="Symbol" panose="05050102010706020507" pitchFamily="18" charset="2"/>
              <a:buChar char="¨"/>
            </a:pPr>
            <a:r>
              <a:rPr lang="en-US" sz="1900" dirty="0"/>
              <a:t>Etc.</a:t>
            </a:r>
            <a:r>
              <a:rPr lang="en-US" sz="1900" b="1" dirty="0"/>
              <a:t> </a:t>
            </a:r>
            <a:endParaRPr lang="en-US" sz="1900" b="1" i="1" dirty="0"/>
          </a:p>
        </p:txBody>
      </p:sp>
      <p:pic>
        <p:nvPicPr>
          <p:cNvPr id="6" name="Picture 5">
            <a:extLst>
              <a:ext uri="{FF2B5EF4-FFF2-40B4-BE49-F238E27FC236}">
                <a16:creationId xmlns:a16="http://schemas.microsoft.com/office/drawing/2014/main" id="{B1285D9A-D245-31B6-A04A-0F640E1D3DCA}"/>
              </a:ext>
            </a:extLst>
          </p:cNvPr>
          <p:cNvPicPr>
            <a:picLocks noChangeAspect="1"/>
          </p:cNvPicPr>
          <p:nvPr/>
        </p:nvPicPr>
        <p:blipFill>
          <a:blip r:embed="rId2"/>
          <a:stretch>
            <a:fillRect/>
          </a:stretch>
        </p:blipFill>
        <p:spPr>
          <a:xfrm>
            <a:off x="1354870" y="3231572"/>
            <a:ext cx="2524991" cy="2524991"/>
          </a:xfrm>
          <a:prstGeom prst="rect">
            <a:avLst/>
          </a:prstGeom>
        </p:spPr>
      </p:pic>
    </p:spTree>
    <p:extLst>
      <p:ext uri="{BB962C8B-B14F-4D97-AF65-F5344CB8AC3E}">
        <p14:creationId xmlns:p14="http://schemas.microsoft.com/office/powerpoint/2010/main" val="338861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035474" y="1043719"/>
            <a:ext cx="6543015" cy="5181599"/>
          </a:xfrm>
        </p:spPr>
        <p:txBody>
          <a:bodyPr>
            <a:noAutofit/>
          </a:bodyPr>
          <a:lstStyle/>
          <a:p>
            <a:pPr>
              <a:spcBef>
                <a:spcPts val="0"/>
              </a:spcBef>
              <a:spcAft>
                <a:spcPts val="1800"/>
              </a:spcAft>
              <a:buSzPct val="90000"/>
              <a:buFont typeface="Symbol" panose="05050102010706020507" pitchFamily="18" charset="2"/>
              <a:buChar char="¨"/>
            </a:pPr>
            <a:r>
              <a:rPr lang="en-US" sz="2600" dirty="0">
                <a:effectLst/>
                <a:ea typeface="Aptos" panose="020B0004020202020204" pitchFamily="34" charset="0"/>
                <a:cs typeface="Calibri" panose="020F0502020204030204" pitchFamily="34" charset="0"/>
              </a:rPr>
              <a:t>It is your job to provide responsive documents to PIA coordinator. </a:t>
            </a:r>
          </a:p>
          <a:p>
            <a:pPr>
              <a:spcBef>
                <a:spcPts val="0"/>
              </a:spcBef>
              <a:spcAft>
                <a:spcPts val="1200"/>
              </a:spcAft>
              <a:buSzPct val="90000"/>
              <a:buFont typeface="Symbol" panose="05050102010706020507" pitchFamily="18" charset="2"/>
              <a:buChar char="¨"/>
            </a:pPr>
            <a:r>
              <a:rPr lang="en-US" sz="2600" dirty="0">
                <a:effectLst/>
                <a:ea typeface="Aptos" panose="020B0004020202020204" pitchFamily="34" charset="0"/>
                <a:cs typeface="Calibri" panose="020F0502020204030204" pitchFamily="34" charset="0"/>
              </a:rPr>
              <a:t>If you’re unsure what the requestor is asking for, request a clarification. </a:t>
            </a:r>
          </a:p>
          <a:p>
            <a:pPr lvl="1">
              <a:spcBef>
                <a:spcPts val="0"/>
              </a:spcBef>
              <a:spcAft>
                <a:spcPts val="600"/>
              </a:spcAft>
              <a:buSzPct val="90000"/>
              <a:buFont typeface="Wingdings" panose="05000000000000000000" pitchFamily="2" charset="2"/>
              <a:buChar char="Ø"/>
            </a:pPr>
            <a:r>
              <a:rPr lang="en-US" sz="2400" dirty="0">
                <a:ea typeface="Aptos" panose="020B0004020202020204" pitchFamily="34" charset="0"/>
                <a:cs typeface="Calibri" panose="020F0502020204030204" pitchFamily="34" charset="0"/>
              </a:rPr>
              <a:t>It is helpful to have someone knowledgeable about your records and systems to identify responsive information.</a:t>
            </a:r>
          </a:p>
          <a:p>
            <a:pPr lvl="1">
              <a:spcBef>
                <a:spcPts val="0"/>
              </a:spcBef>
              <a:buSzPct val="90000"/>
              <a:buFont typeface="Wingdings" panose="05000000000000000000" pitchFamily="2" charset="2"/>
              <a:buChar char="Ø"/>
            </a:pPr>
            <a:r>
              <a:rPr lang="en-US" sz="2400" dirty="0">
                <a:ea typeface="Aptos" panose="020B0004020202020204" pitchFamily="34" charset="0"/>
                <a:cs typeface="Calibri" panose="020F0502020204030204" pitchFamily="34" charset="0"/>
              </a:rPr>
              <a:t>You can help the PIA coordinator by pointing out what you think </a:t>
            </a:r>
            <a:r>
              <a:rPr lang="en-US" sz="2400" u="sng" dirty="0">
                <a:ea typeface="Aptos" panose="020B0004020202020204" pitchFamily="34" charset="0"/>
                <a:cs typeface="Calibri" panose="020F0502020204030204" pitchFamily="34" charset="0"/>
              </a:rPr>
              <a:t>may</a:t>
            </a:r>
            <a:r>
              <a:rPr lang="en-US" sz="2400" dirty="0">
                <a:ea typeface="Aptos" panose="020B0004020202020204" pitchFamily="34" charset="0"/>
                <a:cs typeface="Calibri" panose="020F0502020204030204" pitchFamily="34" charset="0"/>
              </a:rPr>
              <a:t> be exempt/confidential.</a:t>
            </a:r>
          </a:p>
          <a:p>
            <a:pPr lvl="1">
              <a:spcBef>
                <a:spcPts val="0"/>
              </a:spcBef>
              <a:buSzPct val="90000"/>
              <a:buFont typeface="Wingdings" panose="05000000000000000000" pitchFamily="2" charset="2"/>
              <a:buChar char="Ø"/>
            </a:pPr>
            <a:endParaRPr lang="en-US" sz="2200" dirty="0">
              <a:ea typeface="Aptos" panose="020B0004020202020204" pitchFamily="34" charset="0"/>
              <a:cs typeface="Calibri" panose="020F0502020204030204" pitchFamily="34" charset="0"/>
            </a:endParaRPr>
          </a:p>
          <a:p>
            <a:pPr marL="0" indent="0">
              <a:spcBef>
                <a:spcPts val="0"/>
              </a:spcBef>
              <a:buSzPct val="90000"/>
              <a:buNone/>
            </a:pPr>
            <a:r>
              <a:rPr lang="en-US" sz="3000" dirty="0">
                <a:highlight>
                  <a:srgbClr val="FFFF00"/>
                </a:highlight>
                <a:ea typeface="Aptos" panose="020B0004020202020204" pitchFamily="34" charset="0"/>
                <a:cs typeface="Calibri" panose="020F0502020204030204" pitchFamily="34" charset="0"/>
              </a:rPr>
              <a:t>Highlight, do not redact!</a:t>
            </a:r>
          </a:p>
          <a:p>
            <a:pPr lvl="1">
              <a:spcBef>
                <a:spcPts val="0"/>
              </a:spcBef>
            </a:pPr>
            <a:endParaRPr lang="en-US" sz="2000" dirty="0">
              <a:effectLst/>
              <a:latin typeface="+mj-lt"/>
              <a:ea typeface="Aptos" panose="020B0004020202020204" pitchFamily="34" charset="0"/>
              <a:cs typeface="Calibri" panose="020F0502020204030204" pitchFamily="34" charset="0"/>
            </a:endParaRPr>
          </a:p>
        </p:txBody>
      </p:sp>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813594" y="1466850"/>
            <a:ext cx="3607545" cy="1905000"/>
          </a:xfrm>
        </p:spPr>
        <p:txBody>
          <a:bodyPr/>
          <a:lstStyle/>
          <a:p>
            <a:pPr algn="ctr"/>
            <a:r>
              <a:rPr lang="en-US" sz="5400" b="1" dirty="0"/>
              <a:t>How to </a:t>
            </a:r>
            <a:r>
              <a:rPr lang="en-US" sz="4800" b="1" dirty="0"/>
              <a:t>Respond</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858295" y="3671302"/>
            <a:ext cx="1386348"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11D0103-A4C7-43A5-07E8-23F78CC5F749}"/>
              </a:ext>
            </a:extLst>
          </p:cNvPr>
          <p:cNvSpPr txBox="1"/>
          <p:nvPr/>
        </p:nvSpPr>
        <p:spPr>
          <a:xfrm>
            <a:off x="708285" y="3910441"/>
            <a:ext cx="3892049" cy="615553"/>
          </a:xfrm>
          <a:prstGeom prst="rect">
            <a:avLst/>
          </a:prstGeom>
          <a:noFill/>
        </p:spPr>
        <p:txBody>
          <a:bodyPr wrap="square" rtlCol="0">
            <a:spAutoFit/>
          </a:bodyPr>
          <a:lstStyle/>
          <a:p>
            <a:pPr algn="ctr"/>
            <a:r>
              <a:rPr lang="en-US" sz="3400" dirty="0">
                <a:solidFill>
                  <a:schemeClr val="bg2"/>
                </a:solidFill>
                <a:latin typeface="+mj-lt"/>
              </a:rPr>
              <a:t>Internal Response</a:t>
            </a:r>
          </a:p>
        </p:txBody>
      </p:sp>
    </p:spTree>
    <p:extLst>
      <p:ext uri="{BB962C8B-B14F-4D97-AF65-F5344CB8AC3E}">
        <p14:creationId xmlns:p14="http://schemas.microsoft.com/office/powerpoint/2010/main" val="11710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071266" y="776525"/>
            <a:ext cx="6543015" cy="5651089"/>
          </a:xfrm>
        </p:spPr>
        <p:txBody>
          <a:bodyPr>
            <a:noAutofit/>
          </a:bodyPr>
          <a:lstStyle/>
          <a:p>
            <a:pPr>
              <a:spcBef>
                <a:spcPts val="0"/>
              </a:spcBef>
              <a:buSzPct val="90000"/>
              <a:buFont typeface="Symbol" panose="05050102010706020507" pitchFamily="18" charset="2"/>
              <a:buChar char="¨"/>
            </a:pPr>
            <a:r>
              <a:rPr lang="en-US" sz="2600" dirty="0">
                <a:effectLst/>
                <a:ea typeface="Times New Roman" panose="02020603050405020304" pitchFamily="18" charset="0"/>
                <a:cs typeface="Calibri" panose="020F0502020204030204" pitchFamily="34" charset="0"/>
              </a:rPr>
              <a:t>Voluminous requests may take more time to respond. </a:t>
            </a:r>
          </a:p>
          <a:p>
            <a:pPr>
              <a:spcBef>
                <a:spcPts val="0"/>
              </a:spcBef>
              <a:buSzPct val="90000"/>
              <a:buFont typeface="Symbol" panose="05050102010706020507" pitchFamily="18" charset="2"/>
              <a:buChar char="¨"/>
            </a:pPr>
            <a:endParaRPr lang="en-US" sz="2600" dirty="0">
              <a:effectLst/>
              <a:ea typeface="Times New Roman" panose="02020603050405020304" pitchFamily="18" charset="0"/>
              <a:cs typeface="Calibri" panose="020F0502020204030204" pitchFamily="34" charset="0"/>
            </a:endParaRPr>
          </a:p>
          <a:p>
            <a:pPr>
              <a:spcBef>
                <a:spcPts val="0"/>
              </a:spcBef>
              <a:buSzPct val="90000"/>
              <a:buFont typeface="Symbol" panose="05050102010706020507" pitchFamily="18" charset="2"/>
              <a:buChar char="¨"/>
            </a:pPr>
            <a:r>
              <a:rPr lang="en-US" sz="2600" dirty="0">
                <a:effectLst/>
                <a:ea typeface="Times New Roman" panose="02020603050405020304" pitchFamily="18" charset="0"/>
                <a:cs typeface="Calibri" panose="020F0502020204030204" pitchFamily="34" charset="0"/>
              </a:rPr>
              <a:t>The county must notify the requestor by the 10</a:t>
            </a:r>
            <a:r>
              <a:rPr lang="en-US" sz="2600" baseline="30000" dirty="0">
                <a:effectLst/>
                <a:ea typeface="Times New Roman" panose="02020603050405020304" pitchFamily="18" charset="0"/>
                <a:cs typeface="Calibri" panose="020F0502020204030204" pitchFamily="34" charset="0"/>
              </a:rPr>
              <a:t>th</a:t>
            </a:r>
            <a:r>
              <a:rPr lang="en-US" sz="2600" dirty="0">
                <a:effectLst/>
                <a:ea typeface="Times New Roman" panose="02020603050405020304" pitchFamily="18" charset="0"/>
                <a:cs typeface="Calibri" panose="020F0502020204030204" pitchFamily="34" charset="0"/>
              </a:rPr>
              <a:t> business day after receipt if the information will be made available at a later date and time. </a:t>
            </a:r>
          </a:p>
          <a:p>
            <a:pPr>
              <a:spcBef>
                <a:spcPts val="0"/>
              </a:spcBef>
              <a:buSzPct val="90000"/>
              <a:buFont typeface="Symbol" panose="05050102010706020507" pitchFamily="18" charset="2"/>
              <a:buChar char="¨"/>
            </a:pPr>
            <a:endParaRPr lang="en-US" sz="2600" dirty="0">
              <a:effectLst/>
              <a:ea typeface="Times New Roman" panose="02020603050405020304" pitchFamily="18" charset="0"/>
              <a:cs typeface="Calibri" panose="020F0502020204030204" pitchFamily="34" charset="0"/>
            </a:endParaRPr>
          </a:p>
          <a:p>
            <a:pPr>
              <a:spcBef>
                <a:spcPts val="0"/>
              </a:spcBef>
              <a:buSzPct val="90000"/>
              <a:buFont typeface="Symbol" panose="05050102010706020507" pitchFamily="18" charset="2"/>
              <a:buChar char="¨"/>
            </a:pPr>
            <a:r>
              <a:rPr lang="en-US" sz="2600" dirty="0">
                <a:effectLst/>
                <a:ea typeface="Times New Roman" panose="02020603050405020304" pitchFamily="18" charset="0"/>
                <a:cs typeface="Calibri" panose="020F0502020204030204" pitchFamily="34" charset="0"/>
              </a:rPr>
              <a:t>“The responsive information will be made available by close of business on DATE.”</a:t>
            </a:r>
          </a:p>
          <a:p>
            <a:pPr>
              <a:spcBef>
                <a:spcPts val="0"/>
              </a:spcBef>
            </a:pPr>
            <a:endParaRPr lang="en-US" sz="1800" dirty="0">
              <a:effectLst/>
              <a:latin typeface="Aptos" panose="020B0004020202020204" pitchFamily="34" charset="0"/>
              <a:ea typeface="Aptos" panose="020B0004020202020204" pitchFamily="34" charset="0"/>
              <a:cs typeface="Calibri" panose="020F0502020204030204" pitchFamily="34" charset="0"/>
            </a:endParaRPr>
          </a:p>
        </p:txBody>
      </p:sp>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747696" y="1146399"/>
            <a:ext cx="3607545" cy="1905000"/>
          </a:xfrm>
        </p:spPr>
        <p:txBody>
          <a:bodyPr/>
          <a:lstStyle/>
          <a:p>
            <a:pPr algn="ctr"/>
            <a:r>
              <a:rPr lang="en-US" sz="4800" b="1" dirty="0"/>
              <a:t>Time to Respond</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858294" y="3429000"/>
            <a:ext cx="1386348"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BEA5DF-1284-EC09-326E-7BB9DF65D51C}"/>
              </a:ext>
            </a:extLst>
          </p:cNvPr>
          <p:cNvPicPr>
            <a:picLocks noChangeAspect="1"/>
          </p:cNvPicPr>
          <p:nvPr/>
        </p:nvPicPr>
        <p:blipFill>
          <a:blip r:embed="rId2"/>
          <a:stretch>
            <a:fillRect/>
          </a:stretch>
        </p:blipFill>
        <p:spPr>
          <a:xfrm>
            <a:off x="1055809" y="3806602"/>
            <a:ext cx="3077431" cy="1653386"/>
          </a:xfrm>
          <a:prstGeom prst="rect">
            <a:avLst/>
          </a:prstGeom>
        </p:spPr>
      </p:pic>
    </p:spTree>
    <p:extLst>
      <p:ext uri="{BB962C8B-B14F-4D97-AF65-F5344CB8AC3E}">
        <p14:creationId xmlns:p14="http://schemas.microsoft.com/office/powerpoint/2010/main" val="4164861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573591" y="1278295"/>
            <a:ext cx="5044819" cy="677108"/>
          </a:xfrm>
        </p:spPr>
        <p:txBody>
          <a:bodyPr>
            <a:noAutofit/>
          </a:bodyPr>
          <a:lstStyle/>
          <a:p>
            <a:pPr algn="ctr"/>
            <a:r>
              <a:rPr lang="en-US" sz="4800" dirty="0">
                <a:solidFill>
                  <a:schemeClr val="bg1"/>
                </a:solidFill>
                <a:latin typeface="Segoe UI Semibold" panose="020B0702040204020203" pitchFamily="34" charset="0"/>
                <a:cs typeface="Segoe UI Semibold" panose="020B0702040204020203" pitchFamily="34" charset="0"/>
              </a:rPr>
              <a:t>PRESENTED BY:</a:t>
            </a:r>
          </a:p>
        </p:txBody>
      </p:sp>
      <p:pic>
        <p:nvPicPr>
          <p:cNvPr id="7" name="Picture 6">
            <a:extLst>
              <a:ext uri="{FF2B5EF4-FFF2-40B4-BE49-F238E27FC236}">
                <a16:creationId xmlns:a16="http://schemas.microsoft.com/office/drawing/2014/main" id="{93A01E1F-872F-4A9B-9101-AAD116836435}"/>
              </a:ext>
            </a:extLst>
          </p:cNvPr>
          <p:cNvPicPr>
            <a:picLocks noChangeAspect="1"/>
          </p:cNvPicPr>
          <p:nvPr/>
        </p:nvPicPr>
        <p:blipFill>
          <a:blip r:embed="rId2"/>
          <a:stretch>
            <a:fillRect/>
          </a:stretch>
        </p:blipFill>
        <p:spPr>
          <a:xfrm>
            <a:off x="9916884" y="6056679"/>
            <a:ext cx="1836484" cy="457200"/>
          </a:xfrm>
          <a:prstGeom prst="rect">
            <a:avLst/>
          </a:prstGeom>
        </p:spPr>
      </p:pic>
      <p:sp>
        <p:nvSpPr>
          <p:cNvPr id="8" name="TextBox 7">
            <a:extLst>
              <a:ext uri="{FF2B5EF4-FFF2-40B4-BE49-F238E27FC236}">
                <a16:creationId xmlns:a16="http://schemas.microsoft.com/office/drawing/2014/main" id="{78667B9A-FCD0-4990-9ECD-A284226DA84B}"/>
              </a:ext>
            </a:extLst>
          </p:cNvPr>
          <p:cNvSpPr txBox="1"/>
          <p:nvPr/>
        </p:nvSpPr>
        <p:spPr>
          <a:xfrm>
            <a:off x="2304794" y="2298775"/>
            <a:ext cx="7582413" cy="22929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Philip B. Arnold, Partner</a:t>
            </a: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3200" dirty="0">
                <a:solidFill>
                  <a:schemeClr val="bg1"/>
                </a:solidFill>
                <a:latin typeface="Segoe UI" panose="020B0502040204020203" pitchFamily="34" charset="0"/>
                <a:cs typeface="Segoe UI" panose="020B0502040204020203" pitchFamily="34" charset="0"/>
              </a:rPr>
              <a:t>Bickerstaff Heath Delgado Acosta LLP</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512.472.8021</a:t>
            </a:r>
          </a:p>
          <a:p>
            <a:pPr marL="0" marR="0" lvl="0" indent="0" algn="ctr" defTabSz="457200" rtl="0" eaLnBrk="1" fontAlgn="auto" latinLnBrk="0" hangingPunct="1">
              <a:lnSpc>
                <a:spcPct val="100000"/>
              </a:lnSpc>
              <a:spcBef>
                <a:spcPts val="0"/>
              </a:spcBef>
              <a:spcAft>
                <a:spcPts val="600"/>
              </a:spcAft>
              <a:buClrTx/>
              <a:buSzTx/>
              <a:buFontTx/>
              <a:buNone/>
              <a:tabLst/>
              <a:defRPr/>
            </a:pPr>
            <a:r>
              <a:rPr lang="en-US" sz="3200" dirty="0">
                <a:solidFill>
                  <a:schemeClr val="bg1"/>
                </a:solidFill>
                <a:latin typeface="Segoe UI" panose="020B0502040204020203" pitchFamily="34" charset="0"/>
                <a:cs typeface="Segoe UI" panose="020B0502040204020203" pitchFamily="34" charset="0"/>
              </a:rPr>
              <a:t>parnold@bickerstaff.com</a:t>
            </a:r>
            <a:endParaRPr kumimoji="0" lang="en-US" sz="32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99CCD2C4-6B41-40A0-AAF5-5B4FA50EDA19}"/>
              </a:ext>
            </a:extLst>
          </p:cNvPr>
          <p:cNvSpPr txBox="1"/>
          <p:nvPr/>
        </p:nvSpPr>
        <p:spPr>
          <a:xfrm>
            <a:off x="3384319" y="5164206"/>
            <a:ext cx="5423361"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www.bickerstaff.com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Segoe UI Semibold" panose="020B0702040204020203" pitchFamily="34" charset="0"/>
                <a:cs typeface="Segoe UI Semibold" panose="020B0702040204020203" pitchFamily="34" charset="0"/>
              </a:rPr>
              <a:t>Austin  |  El Paso  |  Houston  |  McAllen </a:t>
            </a:r>
            <a:endParaRPr kumimoji="0" lang="en-US" sz="200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12096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A50B-CC88-D1DC-E395-B18947329576}"/>
              </a:ext>
            </a:extLst>
          </p:cNvPr>
          <p:cNvSpPr>
            <a:spLocks noGrp="1"/>
          </p:cNvSpPr>
          <p:nvPr>
            <p:ph type="title"/>
          </p:nvPr>
        </p:nvSpPr>
        <p:spPr>
          <a:xfrm>
            <a:off x="914286" y="1082643"/>
            <a:ext cx="3398576" cy="2308561"/>
          </a:xfrm>
        </p:spPr>
        <p:txBody>
          <a:bodyPr/>
          <a:lstStyle/>
          <a:p>
            <a:pPr algn="ctr"/>
            <a:r>
              <a:rPr lang="en-US" sz="4800" dirty="0"/>
              <a:t>Business Days</a:t>
            </a:r>
          </a:p>
        </p:txBody>
      </p:sp>
      <p:sp>
        <p:nvSpPr>
          <p:cNvPr id="3" name="Content Placeholder 2">
            <a:extLst>
              <a:ext uri="{FF2B5EF4-FFF2-40B4-BE49-F238E27FC236}">
                <a16:creationId xmlns:a16="http://schemas.microsoft.com/office/drawing/2014/main" id="{71C7B59A-04C9-0AED-3B87-69F62A01650B}"/>
              </a:ext>
            </a:extLst>
          </p:cNvPr>
          <p:cNvSpPr>
            <a:spLocks noGrp="1"/>
          </p:cNvSpPr>
          <p:nvPr>
            <p:ph idx="1"/>
          </p:nvPr>
        </p:nvSpPr>
        <p:spPr>
          <a:xfrm>
            <a:off x="5150935" y="1327656"/>
            <a:ext cx="6412992" cy="4962308"/>
          </a:xfrm>
        </p:spPr>
        <p:txBody>
          <a:bodyPr>
            <a:normAutofit lnSpcReduction="10000"/>
          </a:bodyPr>
          <a:lstStyle/>
          <a:p>
            <a:pPr>
              <a:buSzPct val="90000"/>
              <a:buFont typeface="Symbol" panose="05050102010706020507" pitchFamily="18" charset="2"/>
              <a:buChar char="¨"/>
            </a:pPr>
            <a:r>
              <a:rPr lang="en-US" sz="3000" dirty="0"/>
              <a:t>“Business days” are any day other than</a:t>
            </a:r>
          </a:p>
          <a:p>
            <a:pPr lvl="1">
              <a:buFont typeface="Wingdings" panose="05000000000000000000" pitchFamily="2" charset="2"/>
              <a:buChar char="Ø"/>
            </a:pPr>
            <a:r>
              <a:rPr lang="en-US" sz="2400" dirty="0"/>
              <a:t>A Saturday or Sunday;</a:t>
            </a:r>
          </a:p>
          <a:p>
            <a:pPr lvl="1">
              <a:buFont typeface="Wingdings" panose="05000000000000000000" pitchFamily="2" charset="2"/>
              <a:buChar char="Ø"/>
            </a:pPr>
            <a:r>
              <a:rPr lang="en-US" sz="2400" dirty="0"/>
              <a:t>A national holiday under Gov. Code Section 662.003(a); or</a:t>
            </a:r>
          </a:p>
          <a:p>
            <a:pPr lvl="1">
              <a:buFont typeface="Wingdings" panose="05000000000000000000" pitchFamily="2" charset="2"/>
              <a:buChar char="Ø"/>
            </a:pPr>
            <a:r>
              <a:rPr lang="en-US" sz="2400" dirty="0"/>
              <a:t>A state holiday under Gov. Codd Section 662.003(b).</a:t>
            </a:r>
          </a:p>
          <a:p>
            <a:pPr>
              <a:spcBef>
                <a:spcPts val="1800"/>
              </a:spcBef>
              <a:buSzPct val="90000"/>
              <a:buFont typeface="Symbol" panose="05050102010706020507" pitchFamily="18" charset="2"/>
              <a:buChar char="¨"/>
            </a:pPr>
            <a:r>
              <a:rPr lang="en-US" sz="3000" dirty="0"/>
              <a:t>The fact that an employee works from an alternative work site does not affect whether a day is considered a business day.</a:t>
            </a:r>
          </a:p>
          <a:p>
            <a:endParaRPr lang="en-US" dirty="0"/>
          </a:p>
        </p:txBody>
      </p:sp>
      <p:sp>
        <p:nvSpPr>
          <p:cNvPr id="4" name="Text Placeholder 3">
            <a:extLst>
              <a:ext uri="{FF2B5EF4-FFF2-40B4-BE49-F238E27FC236}">
                <a16:creationId xmlns:a16="http://schemas.microsoft.com/office/drawing/2014/main" id="{06D4EC9E-2A1F-D43C-5610-0D0559F09BB3}"/>
              </a:ext>
            </a:extLst>
          </p:cNvPr>
          <p:cNvSpPr>
            <a:spLocks noGrp="1"/>
          </p:cNvSpPr>
          <p:nvPr>
            <p:ph type="body" sz="half" idx="2"/>
          </p:nvPr>
        </p:nvSpPr>
        <p:spPr>
          <a:xfrm>
            <a:off x="1065640" y="3897604"/>
            <a:ext cx="3095867" cy="1598030"/>
          </a:xfrm>
        </p:spPr>
        <p:txBody>
          <a:bodyPr>
            <a:noAutofit/>
          </a:bodyPr>
          <a:lstStyle/>
          <a:p>
            <a:pPr algn="ctr"/>
            <a:r>
              <a:rPr lang="en-US" sz="2600" dirty="0">
                <a:solidFill>
                  <a:schemeClr val="bg1"/>
                </a:solidFill>
              </a:rPr>
              <a:t>2023 legislation changed the definition of “business days”.</a:t>
            </a:r>
          </a:p>
          <a:p>
            <a:endParaRPr lang="en-US" sz="2600" dirty="0"/>
          </a:p>
        </p:txBody>
      </p:sp>
      <p:pic>
        <p:nvPicPr>
          <p:cNvPr id="5" name="Picture 4">
            <a:extLst>
              <a:ext uri="{FF2B5EF4-FFF2-40B4-BE49-F238E27FC236}">
                <a16:creationId xmlns:a16="http://schemas.microsoft.com/office/drawing/2014/main" id="{6DB9CDCE-6E91-4B12-129E-055D3B9A6634}"/>
              </a:ext>
            </a:extLst>
          </p:cNvPr>
          <p:cNvPicPr>
            <a:picLocks noChangeAspect="1"/>
          </p:cNvPicPr>
          <p:nvPr/>
        </p:nvPicPr>
        <p:blipFill>
          <a:blip r:embed="rId2"/>
          <a:stretch>
            <a:fillRect/>
          </a:stretch>
        </p:blipFill>
        <p:spPr>
          <a:xfrm>
            <a:off x="1841286" y="3613656"/>
            <a:ext cx="1420491" cy="30483"/>
          </a:xfrm>
          <a:prstGeom prst="rect">
            <a:avLst/>
          </a:prstGeom>
        </p:spPr>
      </p:pic>
    </p:spTree>
    <p:extLst>
      <p:ext uri="{BB962C8B-B14F-4D97-AF65-F5344CB8AC3E}">
        <p14:creationId xmlns:p14="http://schemas.microsoft.com/office/powerpoint/2010/main" val="412117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A50B-CC88-D1DC-E395-B18947329576}"/>
              </a:ext>
            </a:extLst>
          </p:cNvPr>
          <p:cNvSpPr>
            <a:spLocks noGrp="1"/>
          </p:cNvSpPr>
          <p:nvPr>
            <p:ph type="title"/>
          </p:nvPr>
        </p:nvSpPr>
        <p:spPr>
          <a:xfrm>
            <a:off x="1154953" y="956705"/>
            <a:ext cx="2793159" cy="1597152"/>
          </a:xfrm>
        </p:spPr>
        <p:txBody>
          <a:bodyPr/>
          <a:lstStyle/>
          <a:p>
            <a:pPr algn="ctr"/>
            <a:r>
              <a:rPr lang="en-US" sz="4800" dirty="0"/>
              <a:t>Holidays</a:t>
            </a:r>
            <a:r>
              <a:rPr lang="en-US" sz="3600" dirty="0"/>
              <a:t>!</a:t>
            </a:r>
          </a:p>
        </p:txBody>
      </p:sp>
      <p:sp>
        <p:nvSpPr>
          <p:cNvPr id="3" name="Content Placeholder 2">
            <a:extLst>
              <a:ext uri="{FF2B5EF4-FFF2-40B4-BE49-F238E27FC236}">
                <a16:creationId xmlns:a16="http://schemas.microsoft.com/office/drawing/2014/main" id="{71C7B59A-04C9-0AED-3B87-69F62A01650B}"/>
              </a:ext>
            </a:extLst>
          </p:cNvPr>
          <p:cNvSpPr>
            <a:spLocks noGrp="1"/>
          </p:cNvSpPr>
          <p:nvPr>
            <p:ph idx="1"/>
          </p:nvPr>
        </p:nvSpPr>
        <p:spPr>
          <a:xfrm>
            <a:off x="4949066" y="1265377"/>
            <a:ext cx="6589648" cy="5191301"/>
          </a:xfrm>
        </p:spPr>
        <p:txBody>
          <a:bodyPr>
            <a:normAutofit/>
          </a:bodyPr>
          <a:lstStyle/>
          <a:p>
            <a:pPr>
              <a:buSzPct val="90000"/>
              <a:buFont typeface="Symbol" panose="05050102010706020507" pitchFamily="18" charset="2"/>
              <a:buChar char="¨"/>
            </a:pPr>
            <a:r>
              <a:rPr lang="en-US" sz="2600" dirty="0"/>
              <a:t>An optional holiday under Section 662.003(c) is not a business day of a governmental body </a:t>
            </a:r>
            <a:r>
              <a:rPr lang="en-US" sz="2600" b="1" dirty="0"/>
              <a:t>if</a:t>
            </a:r>
            <a:r>
              <a:rPr lang="en-US" sz="2600" dirty="0"/>
              <a:t> the officer for public information of the governmental body observes the optional holiday.</a:t>
            </a:r>
          </a:p>
          <a:p>
            <a:pPr lvl="1">
              <a:spcBef>
                <a:spcPts val="600"/>
              </a:spcBef>
              <a:buFont typeface="Wingdings" panose="05000000000000000000" pitchFamily="2" charset="2"/>
              <a:buChar char="Ø"/>
            </a:pPr>
            <a:r>
              <a:rPr lang="en-US" sz="2300" dirty="0"/>
              <a:t>Rosh Hashanah, Yom Kippur, or Good Friday</a:t>
            </a:r>
          </a:p>
          <a:p>
            <a:pPr>
              <a:spcBef>
                <a:spcPts val="2400"/>
              </a:spcBef>
              <a:buSzPct val="90000"/>
              <a:buFont typeface="Symbol" panose="05050102010706020507" pitchFamily="18" charset="2"/>
              <a:buChar char="¨"/>
            </a:pPr>
            <a:r>
              <a:rPr lang="en-US" sz="2600" dirty="0"/>
              <a:t>The Friday before or Monday after a holiday is not a business day of a governmental body if the holiday occurs on a Saturday or Sunday and the governmental body observes the holiday on that Friday or Monday. </a:t>
            </a:r>
          </a:p>
          <a:p>
            <a:endParaRPr lang="en-US" dirty="0"/>
          </a:p>
        </p:txBody>
      </p:sp>
      <p:pic>
        <p:nvPicPr>
          <p:cNvPr id="6" name="Picture 5">
            <a:extLst>
              <a:ext uri="{FF2B5EF4-FFF2-40B4-BE49-F238E27FC236}">
                <a16:creationId xmlns:a16="http://schemas.microsoft.com/office/drawing/2014/main" id="{B44F751B-7667-9CAC-FB9A-3F755594A0B0}"/>
              </a:ext>
            </a:extLst>
          </p:cNvPr>
          <p:cNvPicPr>
            <a:picLocks noChangeAspect="1"/>
          </p:cNvPicPr>
          <p:nvPr/>
        </p:nvPicPr>
        <p:blipFill>
          <a:blip r:embed="rId2"/>
          <a:stretch>
            <a:fillRect/>
          </a:stretch>
        </p:blipFill>
        <p:spPr>
          <a:xfrm>
            <a:off x="1400719" y="3533506"/>
            <a:ext cx="2254243" cy="1352546"/>
          </a:xfrm>
          <a:prstGeom prst="rect">
            <a:avLst/>
          </a:prstGeom>
        </p:spPr>
      </p:pic>
      <p:pic>
        <p:nvPicPr>
          <p:cNvPr id="5" name="Picture 4">
            <a:extLst>
              <a:ext uri="{FF2B5EF4-FFF2-40B4-BE49-F238E27FC236}">
                <a16:creationId xmlns:a16="http://schemas.microsoft.com/office/drawing/2014/main" id="{6DB9CDCE-6E91-4B12-129E-055D3B9A6634}"/>
              </a:ext>
            </a:extLst>
          </p:cNvPr>
          <p:cNvPicPr>
            <a:picLocks noChangeAspect="1"/>
          </p:cNvPicPr>
          <p:nvPr/>
        </p:nvPicPr>
        <p:blipFill>
          <a:blip r:embed="rId3"/>
          <a:stretch>
            <a:fillRect/>
          </a:stretch>
        </p:blipFill>
        <p:spPr>
          <a:xfrm>
            <a:off x="1841286" y="3013297"/>
            <a:ext cx="1420491" cy="30483"/>
          </a:xfrm>
          <a:prstGeom prst="rect">
            <a:avLst/>
          </a:prstGeom>
        </p:spPr>
      </p:pic>
    </p:spTree>
    <p:extLst>
      <p:ext uri="{BB962C8B-B14F-4D97-AF65-F5344CB8AC3E}">
        <p14:creationId xmlns:p14="http://schemas.microsoft.com/office/powerpoint/2010/main" val="150158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A50B-CC88-D1DC-E395-B18947329576}"/>
              </a:ext>
            </a:extLst>
          </p:cNvPr>
          <p:cNvSpPr>
            <a:spLocks noGrp="1"/>
          </p:cNvSpPr>
          <p:nvPr>
            <p:ph type="title"/>
          </p:nvPr>
        </p:nvSpPr>
        <p:spPr>
          <a:xfrm>
            <a:off x="591151" y="916838"/>
            <a:ext cx="3973408" cy="2001513"/>
          </a:xfrm>
        </p:spPr>
        <p:txBody>
          <a:bodyPr/>
          <a:lstStyle/>
          <a:p>
            <a:pPr algn="ctr"/>
            <a:r>
              <a:rPr lang="en-US" sz="4400" dirty="0"/>
              <a:t>Administrative </a:t>
            </a:r>
            <a:br>
              <a:rPr lang="en-US" sz="4400" dirty="0"/>
            </a:br>
            <a:r>
              <a:rPr lang="en-US" sz="4400" dirty="0"/>
              <a:t>Closures</a:t>
            </a:r>
          </a:p>
        </p:txBody>
      </p:sp>
      <p:sp>
        <p:nvSpPr>
          <p:cNvPr id="3" name="Content Placeholder 2">
            <a:extLst>
              <a:ext uri="{FF2B5EF4-FFF2-40B4-BE49-F238E27FC236}">
                <a16:creationId xmlns:a16="http://schemas.microsoft.com/office/drawing/2014/main" id="{71C7B59A-04C9-0AED-3B87-69F62A01650B}"/>
              </a:ext>
            </a:extLst>
          </p:cNvPr>
          <p:cNvSpPr>
            <a:spLocks noGrp="1"/>
          </p:cNvSpPr>
          <p:nvPr>
            <p:ph idx="1"/>
          </p:nvPr>
        </p:nvSpPr>
        <p:spPr>
          <a:xfrm>
            <a:off x="5083439" y="1027551"/>
            <a:ext cx="6517410" cy="5225008"/>
          </a:xfrm>
        </p:spPr>
        <p:txBody>
          <a:bodyPr>
            <a:normAutofit/>
          </a:bodyPr>
          <a:lstStyle/>
          <a:p>
            <a:pPr>
              <a:spcAft>
                <a:spcPts val="600"/>
              </a:spcAft>
              <a:buSzPct val="90000"/>
              <a:buFont typeface="Symbol" panose="05050102010706020507" pitchFamily="18" charset="2"/>
              <a:buChar char="¨"/>
            </a:pPr>
            <a:r>
              <a:rPr lang="en-US" sz="2800" dirty="0"/>
              <a:t>The Commissioners Court may designate a day on which the governmental body’s administrative offices are closed or operating with minimum staffing as a nonbusiness day. </a:t>
            </a:r>
          </a:p>
          <a:p>
            <a:pPr lvl="1">
              <a:spcBef>
                <a:spcPts val="600"/>
              </a:spcBef>
              <a:buFont typeface="Wingdings" panose="05000000000000000000" pitchFamily="2" charset="2"/>
              <a:buChar char="Ø"/>
            </a:pPr>
            <a:r>
              <a:rPr lang="en-US" sz="2400" dirty="0"/>
              <a:t>A governmental body may designate up to 10 non-business days under each calendar year.</a:t>
            </a:r>
          </a:p>
          <a:p>
            <a:pPr>
              <a:spcBef>
                <a:spcPts val="1800"/>
              </a:spcBef>
              <a:buSzPct val="90000"/>
              <a:buFont typeface="Symbol" panose="05050102010706020507" pitchFamily="18" charset="2"/>
              <a:buChar char="¨"/>
            </a:pPr>
            <a:r>
              <a:rPr lang="en-US" sz="2800" dirty="0"/>
              <a:t>Should be published on a calendar online, if possible. </a:t>
            </a:r>
          </a:p>
        </p:txBody>
      </p:sp>
      <p:pic>
        <p:nvPicPr>
          <p:cNvPr id="5" name="Picture 4">
            <a:extLst>
              <a:ext uri="{FF2B5EF4-FFF2-40B4-BE49-F238E27FC236}">
                <a16:creationId xmlns:a16="http://schemas.microsoft.com/office/drawing/2014/main" id="{6DB9CDCE-6E91-4B12-129E-055D3B9A6634}"/>
              </a:ext>
            </a:extLst>
          </p:cNvPr>
          <p:cNvPicPr>
            <a:picLocks noChangeAspect="1"/>
          </p:cNvPicPr>
          <p:nvPr/>
        </p:nvPicPr>
        <p:blipFill>
          <a:blip r:embed="rId2"/>
          <a:stretch>
            <a:fillRect/>
          </a:stretch>
        </p:blipFill>
        <p:spPr>
          <a:xfrm>
            <a:off x="1841286" y="3170309"/>
            <a:ext cx="1420491" cy="30483"/>
          </a:xfrm>
          <a:prstGeom prst="rect">
            <a:avLst/>
          </a:prstGeom>
        </p:spPr>
      </p:pic>
      <p:pic>
        <p:nvPicPr>
          <p:cNvPr id="6" name="Picture 5">
            <a:extLst>
              <a:ext uri="{FF2B5EF4-FFF2-40B4-BE49-F238E27FC236}">
                <a16:creationId xmlns:a16="http://schemas.microsoft.com/office/drawing/2014/main" id="{81D88A79-36F5-3083-D8A7-0F24FC7B718A}"/>
              </a:ext>
            </a:extLst>
          </p:cNvPr>
          <p:cNvPicPr>
            <a:picLocks noChangeAspect="1"/>
          </p:cNvPicPr>
          <p:nvPr/>
        </p:nvPicPr>
        <p:blipFill>
          <a:blip r:embed="rId3"/>
          <a:stretch>
            <a:fillRect/>
          </a:stretch>
        </p:blipFill>
        <p:spPr>
          <a:xfrm>
            <a:off x="1747114" y="3567091"/>
            <a:ext cx="1619525" cy="1619525"/>
          </a:xfrm>
          <a:prstGeom prst="rect">
            <a:avLst/>
          </a:prstGeom>
        </p:spPr>
      </p:pic>
    </p:spTree>
    <p:extLst>
      <p:ext uri="{BB962C8B-B14F-4D97-AF65-F5344CB8AC3E}">
        <p14:creationId xmlns:p14="http://schemas.microsoft.com/office/powerpoint/2010/main" val="419358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000306" y="849224"/>
            <a:ext cx="6543015" cy="5651089"/>
          </a:xfrm>
        </p:spPr>
        <p:txBody>
          <a:bodyPr>
            <a:noAutofit/>
          </a:bodyPr>
          <a:lstStyle/>
          <a:p>
            <a:pPr>
              <a:spcAft>
                <a:spcPts val="1800"/>
              </a:spcAft>
              <a:buSzPct val="90000"/>
              <a:buFont typeface="Symbol" panose="05050102010706020507" pitchFamily="18" charset="2"/>
              <a:buChar char="¨"/>
            </a:pPr>
            <a:r>
              <a:rPr lang="en-US" sz="2600" dirty="0">
                <a:cs typeface="Times New Roman" panose="02020603050405020304" pitchFamily="18" charset="0"/>
              </a:rPr>
              <a:t>Chapter 552 of the Government Code lists around 60 exceptions to the PIA.</a:t>
            </a:r>
          </a:p>
          <a:p>
            <a:pPr>
              <a:spcAft>
                <a:spcPts val="600"/>
              </a:spcAft>
              <a:buSzPct val="90000"/>
              <a:buFont typeface="Symbol" panose="05050102010706020507" pitchFamily="18" charset="2"/>
              <a:buChar char="¨"/>
            </a:pPr>
            <a:r>
              <a:rPr lang="en-US" sz="2600" dirty="0">
                <a:cs typeface="Times New Roman" panose="02020603050405020304" pitchFamily="18" charset="0"/>
              </a:rPr>
              <a:t>You must submit the document you claim is excepted to the AG for review and approval within 10 </a:t>
            </a:r>
            <a:r>
              <a:rPr lang="en-US" sz="2600" b="1" dirty="0">
                <a:cs typeface="Times New Roman" panose="02020603050405020304" pitchFamily="18" charset="0"/>
              </a:rPr>
              <a:t>business days</a:t>
            </a:r>
            <a:r>
              <a:rPr lang="en-US" sz="2600" dirty="0">
                <a:cs typeface="Times New Roman" panose="02020603050405020304" pitchFamily="18" charset="0"/>
              </a:rPr>
              <a:t>. </a:t>
            </a:r>
          </a:p>
          <a:p>
            <a:pPr lvl="1">
              <a:spcBef>
                <a:spcPts val="600"/>
              </a:spcBef>
              <a:spcAft>
                <a:spcPts val="1200"/>
              </a:spcAft>
              <a:buSzPct val="90000"/>
              <a:buFont typeface="Wingdings" panose="05000000000000000000" pitchFamily="2" charset="2"/>
              <a:buChar char="Ø"/>
            </a:pPr>
            <a:r>
              <a:rPr lang="en-US" sz="2400" dirty="0">
                <a:cs typeface="Times New Roman" panose="02020603050405020304" pitchFamily="18" charset="0"/>
              </a:rPr>
              <a:t>And send a copy of that letter to the requestor.</a:t>
            </a:r>
          </a:p>
          <a:p>
            <a:pPr>
              <a:buSzPct val="90000"/>
              <a:buFont typeface="Symbol" panose="05050102010706020507" pitchFamily="18" charset="2"/>
              <a:buChar char="¨"/>
            </a:pPr>
            <a:r>
              <a:rPr lang="en-US" sz="2600" dirty="0">
                <a:cs typeface="Times New Roman" panose="02020603050405020304" pitchFamily="18" charset="0"/>
              </a:rPr>
              <a:t>You have 15 </a:t>
            </a:r>
            <a:r>
              <a:rPr lang="en-US" sz="2600" b="1" dirty="0">
                <a:cs typeface="Times New Roman" panose="02020603050405020304" pitchFamily="18" charset="0"/>
              </a:rPr>
              <a:t>business days </a:t>
            </a:r>
            <a:r>
              <a:rPr lang="en-US" sz="2600" dirty="0">
                <a:cs typeface="Times New Roman" panose="02020603050405020304" pitchFamily="18" charset="0"/>
              </a:rPr>
              <a:t>to file a brief detailing why you think the document is exempt. </a:t>
            </a:r>
            <a:endParaRPr lang="en-US" sz="2400" dirty="0">
              <a:cs typeface="Times New Roman" panose="02020603050405020304" pitchFamily="18" charset="0"/>
            </a:endParaRPr>
          </a:p>
        </p:txBody>
      </p:sp>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813594" y="1173017"/>
            <a:ext cx="3607545" cy="2632361"/>
          </a:xfrm>
        </p:spPr>
        <p:txBody>
          <a:bodyPr/>
          <a:lstStyle/>
          <a:p>
            <a:pPr algn="ctr"/>
            <a:r>
              <a:rPr lang="en-US" sz="4800" b="1" dirty="0">
                <a:solidFill>
                  <a:schemeClr val="bg1"/>
                </a:solidFill>
                <a:latin typeface="Segoe UI Semibold" panose="020B0702040204020203" pitchFamily="34" charset="0"/>
                <a:cs typeface="Segoe UI Semibold" panose="020B0702040204020203" pitchFamily="34" charset="0"/>
              </a:rPr>
              <a:t>Exceptions to a PIA Request</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924192" y="4077705"/>
            <a:ext cx="1386348"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080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AAF2-4C76-C3D2-6499-A21C5CF58C40}"/>
              </a:ext>
            </a:extLst>
          </p:cNvPr>
          <p:cNvSpPr>
            <a:spLocks noGrp="1"/>
          </p:cNvSpPr>
          <p:nvPr>
            <p:ph type="title"/>
          </p:nvPr>
        </p:nvSpPr>
        <p:spPr>
          <a:xfrm>
            <a:off x="898420" y="1237665"/>
            <a:ext cx="3306213" cy="3622955"/>
          </a:xfrm>
        </p:spPr>
        <p:txBody>
          <a:bodyPr/>
          <a:lstStyle/>
          <a:p>
            <a:pPr algn="ctr"/>
            <a:r>
              <a:rPr lang="en-US" sz="4800" dirty="0"/>
              <a:t>Requesting an Attorney General Ruling</a:t>
            </a:r>
          </a:p>
        </p:txBody>
      </p:sp>
      <p:sp>
        <p:nvSpPr>
          <p:cNvPr id="3" name="Content Placeholder 2">
            <a:extLst>
              <a:ext uri="{FF2B5EF4-FFF2-40B4-BE49-F238E27FC236}">
                <a16:creationId xmlns:a16="http://schemas.microsoft.com/office/drawing/2014/main" id="{5E40A7F0-73A3-28A9-D51E-525FB327E476}"/>
              </a:ext>
            </a:extLst>
          </p:cNvPr>
          <p:cNvSpPr>
            <a:spLocks noGrp="1"/>
          </p:cNvSpPr>
          <p:nvPr>
            <p:ph idx="1"/>
          </p:nvPr>
        </p:nvSpPr>
        <p:spPr>
          <a:xfrm>
            <a:off x="5189036" y="1232591"/>
            <a:ext cx="6503046" cy="4572000"/>
          </a:xfrm>
        </p:spPr>
        <p:txBody>
          <a:bodyPr>
            <a:noAutofit/>
          </a:bodyPr>
          <a:lstStyle/>
          <a:p>
            <a:pPr>
              <a:spcAft>
                <a:spcPts val="1800"/>
              </a:spcAft>
              <a:buSzPct val="90000"/>
              <a:buFont typeface="Symbol" panose="05050102010706020507" pitchFamily="18" charset="2"/>
              <a:buChar char="¨"/>
            </a:pPr>
            <a:r>
              <a:rPr lang="en-US" sz="3000" dirty="0"/>
              <a:t>You should have an attorney draft any request for the Attorney General to rule on whether certain information fits within an exception.</a:t>
            </a:r>
          </a:p>
          <a:p>
            <a:pPr>
              <a:buSzPct val="90000"/>
              <a:buFont typeface="Symbol" panose="05050102010706020507" pitchFamily="18" charset="2"/>
              <a:buChar char="¨"/>
            </a:pPr>
            <a:r>
              <a:rPr lang="en-US" sz="3000" dirty="0"/>
              <a:t>If your county has a population of over 150,000, you must submit the AG brief via the AG’s new online portal. </a:t>
            </a:r>
          </a:p>
        </p:txBody>
      </p:sp>
      <p:pic>
        <p:nvPicPr>
          <p:cNvPr id="5" name="Picture 4">
            <a:extLst>
              <a:ext uri="{FF2B5EF4-FFF2-40B4-BE49-F238E27FC236}">
                <a16:creationId xmlns:a16="http://schemas.microsoft.com/office/drawing/2014/main" id="{3CFA6A6C-1ED0-4D24-364D-E0311F46B861}"/>
              </a:ext>
            </a:extLst>
          </p:cNvPr>
          <p:cNvPicPr>
            <a:picLocks noChangeAspect="1"/>
          </p:cNvPicPr>
          <p:nvPr/>
        </p:nvPicPr>
        <p:blipFill>
          <a:blip r:embed="rId2"/>
          <a:stretch>
            <a:fillRect/>
          </a:stretch>
        </p:blipFill>
        <p:spPr>
          <a:xfrm>
            <a:off x="1841282" y="5098468"/>
            <a:ext cx="1420491" cy="30483"/>
          </a:xfrm>
          <a:prstGeom prst="rect">
            <a:avLst/>
          </a:prstGeom>
        </p:spPr>
      </p:pic>
    </p:spTree>
    <p:extLst>
      <p:ext uri="{BB962C8B-B14F-4D97-AF65-F5344CB8AC3E}">
        <p14:creationId xmlns:p14="http://schemas.microsoft.com/office/powerpoint/2010/main" val="31301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5158-9A85-AA58-4178-4F880492E72F}"/>
              </a:ext>
            </a:extLst>
          </p:cNvPr>
          <p:cNvSpPr>
            <a:spLocks noGrp="1"/>
          </p:cNvSpPr>
          <p:nvPr>
            <p:ph type="title"/>
          </p:nvPr>
        </p:nvSpPr>
        <p:spPr/>
        <p:txBody>
          <a:bodyPr/>
          <a:lstStyle/>
          <a:p>
            <a:pPr algn="ctr"/>
            <a:r>
              <a:rPr lang="en-US" sz="4800" dirty="0"/>
              <a:t>Fees for copies</a:t>
            </a:r>
          </a:p>
        </p:txBody>
      </p:sp>
      <p:sp>
        <p:nvSpPr>
          <p:cNvPr id="3" name="Content Placeholder 2">
            <a:extLst>
              <a:ext uri="{FF2B5EF4-FFF2-40B4-BE49-F238E27FC236}">
                <a16:creationId xmlns:a16="http://schemas.microsoft.com/office/drawing/2014/main" id="{755C4FD6-5270-DA7A-741C-0A6E18BCEC39}"/>
              </a:ext>
            </a:extLst>
          </p:cNvPr>
          <p:cNvSpPr>
            <a:spLocks noGrp="1"/>
          </p:cNvSpPr>
          <p:nvPr>
            <p:ph idx="1"/>
          </p:nvPr>
        </p:nvSpPr>
        <p:spPr>
          <a:xfrm>
            <a:off x="4970810" y="988285"/>
            <a:ext cx="6824026" cy="5532582"/>
          </a:xfrm>
        </p:spPr>
        <p:txBody>
          <a:bodyPr>
            <a:noAutofit/>
          </a:bodyPr>
          <a:lstStyle/>
          <a:p>
            <a:pPr>
              <a:spcBef>
                <a:spcPts val="600"/>
              </a:spcBef>
              <a:spcAft>
                <a:spcPts val="1200"/>
              </a:spcAft>
              <a:buSzPct val="90000"/>
              <a:buFont typeface="Symbol" panose="05050102010706020507" pitchFamily="18" charset="2"/>
              <a:buChar char="¨"/>
            </a:pPr>
            <a:r>
              <a:rPr lang="en-US" sz="2400" dirty="0"/>
              <a:t>You can charge fees for copies in certain situations in addition to </a:t>
            </a:r>
            <a:r>
              <a:rPr lang="en-US" sz="2400" b="1" dirty="0"/>
              <a:t>labor charges</a:t>
            </a:r>
            <a:r>
              <a:rPr lang="en-US" sz="2400" dirty="0"/>
              <a:t>, if applicable. </a:t>
            </a:r>
          </a:p>
          <a:p>
            <a:pPr>
              <a:spcBef>
                <a:spcPts val="600"/>
              </a:spcBef>
              <a:spcAft>
                <a:spcPts val="1200"/>
              </a:spcAft>
              <a:buSzPct val="90000"/>
              <a:buFont typeface="Symbol" panose="05050102010706020507" pitchFamily="18" charset="2"/>
              <a:buChar char="¨"/>
            </a:pPr>
            <a:r>
              <a:rPr lang="en-US" sz="2400" dirty="0">
                <a:effectLst/>
                <a:ea typeface="Times New Roman" panose="02020603050405020304" pitchFamily="18" charset="0"/>
                <a:cs typeface="Calibri" panose="020F0502020204030204" pitchFamily="34" charset="0"/>
              </a:rPr>
              <a:t>Section 118.011 of the Local Government Code establishes the charge for a non-certified copy of information obtained from the </a:t>
            </a:r>
            <a:r>
              <a:rPr lang="en-US" sz="2400" b="1" dirty="0">
                <a:effectLst/>
                <a:ea typeface="Times New Roman" panose="02020603050405020304" pitchFamily="18" charset="0"/>
                <a:cs typeface="Calibri" panose="020F0502020204030204" pitchFamily="34" charset="0"/>
              </a:rPr>
              <a:t>county clerk</a:t>
            </a:r>
            <a:r>
              <a:rPr lang="en-US" sz="2400" dirty="0">
                <a:effectLst/>
                <a:ea typeface="Times New Roman" panose="02020603050405020304" pitchFamily="18" charset="0"/>
                <a:cs typeface="Calibri" panose="020F0502020204030204" pitchFamily="34" charset="0"/>
              </a:rPr>
              <a:t>.</a:t>
            </a:r>
          </a:p>
          <a:p>
            <a:pPr>
              <a:spcBef>
                <a:spcPts val="600"/>
              </a:spcBef>
              <a:spcAft>
                <a:spcPts val="1200"/>
              </a:spcAft>
              <a:buSzPct val="90000"/>
              <a:buFont typeface="Symbol" panose="05050102010706020507" pitchFamily="18" charset="2"/>
              <a:buChar char="¨"/>
            </a:pPr>
            <a:r>
              <a:rPr lang="en-US" sz="2400" dirty="0">
                <a:effectLst/>
                <a:ea typeface="Times New Roman" panose="02020603050405020304" pitchFamily="18" charset="0"/>
                <a:cs typeface="Calibri" panose="020F0502020204030204" pitchFamily="34" charset="0"/>
              </a:rPr>
              <a:t>Section 118.144 of the Local Government Code establishes a charge for copies obtained from the </a:t>
            </a:r>
            <a:r>
              <a:rPr lang="en-US" sz="2400" b="1" dirty="0">
                <a:effectLst/>
                <a:ea typeface="Times New Roman" panose="02020603050405020304" pitchFamily="18" charset="0"/>
                <a:cs typeface="Calibri" panose="020F0502020204030204" pitchFamily="34" charset="0"/>
              </a:rPr>
              <a:t>county treasurer</a:t>
            </a:r>
            <a:r>
              <a:rPr lang="en-US" sz="2400" dirty="0">
                <a:effectLst/>
                <a:ea typeface="Times New Roman" panose="02020603050405020304" pitchFamily="18" charset="0"/>
                <a:cs typeface="Calibri" panose="020F0502020204030204" pitchFamily="34" charset="0"/>
              </a:rPr>
              <a:t>.</a:t>
            </a:r>
          </a:p>
          <a:p>
            <a:pPr>
              <a:spcBef>
                <a:spcPts val="600"/>
              </a:spcBef>
              <a:spcAft>
                <a:spcPts val="1200"/>
              </a:spcAft>
              <a:buSzPct val="90000"/>
              <a:buFont typeface="Symbol" panose="05050102010706020507" pitchFamily="18" charset="2"/>
              <a:buChar char="¨"/>
            </a:pPr>
            <a:r>
              <a:rPr lang="en-US" sz="2400" dirty="0">
                <a:ea typeface="Times New Roman" panose="02020603050405020304" pitchFamily="18" charset="0"/>
                <a:cs typeface="Calibri" panose="020F0502020204030204" pitchFamily="34" charset="0"/>
              </a:rPr>
              <a:t>S</a:t>
            </a:r>
            <a:r>
              <a:rPr lang="en-US" sz="2400" dirty="0">
                <a:effectLst/>
                <a:ea typeface="Times New Roman" panose="02020603050405020304" pitchFamily="18" charset="0"/>
                <a:cs typeface="Calibri" panose="020F0502020204030204" pitchFamily="34" charset="0"/>
              </a:rPr>
              <a:t>ection 191.008 of the Local Government Code allows </a:t>
            </a:r>
            <a:r>
              <a:rPr lang="en-US" sz="2400" dirty="0">
                <a:ea typeface="Times New Roman" panose="02020603050405020304" pitchFamily="18" charset="0"/>
                <a:cs typeface="Calibri" panose="020F0502020204030204" pitchFamily="34" charset="0"/>
              </a:rPr>
              <a:t>C</a:t>
            </a:r>
            <a:r>
              <a:rPr lang="en-US" sz="2400" dirty="0">
                <a:effectLst/>
                <a:ea typeface="Times New Roman" panose="02020603050405020304" pitchFamily="18" charset="0"/>
                <a:cs typeface="Calibri" panose="020F0502020204030204" pitchFamily="34" charset="0"/>
              </a:rPr>
              <a:t>ommissioner </a:t>
            </a:r>
            <a:r>
              <a:rPr lang="en-US" sz="2400" dirty="0">
                <a:ea typeface="Times New Roman" panose="02020603050405020304" pitchFamily="18" charset="0"/>
                <a:cs typeface="Calibri" panose="020F0502020204030204" pitchFamily="34" charset="0"/>
              </a:rPr>
              <a:t>C</a:t>
            </a:r>
            <a:r>
              <a:rPr lang="en-US" sz="2400" dirty="0">
                <a:effectLst/>
                <a:ea typeface="Times New Roman" panose="02020603050405020304" pitchFamily="18" charset="0"/>
                <a:cs typeface="Calibri" panose="020F0502020204030204" pitchFamily="34" charset="0"/>
              </a:rPr>
              <a:t>ourts the right to set charges regarding access to certain information held by the county.</a:t>
            </a:r>
            <a:endParaRPr lang="en-US" sz="2400" dirty="0"/>
          </a:p>
        </p:txBody>
      </p:sp>
      <p:pic>
        <p:nvPicPr>
          <p:cNvPr id="5" name="Picture 4">
            <a:extLst>
              <a:ext uri="{FF2B5EF4-FFF2-40B4-BE49-F238E27FC236}">
                <a16:creationId xmlns:a16="http://schemas.microsoft.com/office/drawing/2014/main" id="{744754AC-E0C7-ED69-1446-AECC6FCC2054}"/>
              </a:ext>
            </a:extLst>
          </p:cNvPr>
          <p:cNvPicPr>
            <a:picLocks noChangeAspect="1"/>
          </p:cNvPicPr>
          <p:nvPr/>
        </p:nvPicPr>
        <p:blipFill>
          <a:blip r:embed="rId2"/>
          <a:stretch>
            <a:fillRect/>
          </a:stretch>
        </p:blipFill>
        <p:spPr>
          <a:xfrm>
            <a:off x="1841286" y="3197622"/>
            <a:ext cx="1420491" cy="30483"/>
          </a:xfrm>
          <a:prstGeom prst="rect">
            <a:avLst/>
          </a:prstGeom>
        </p:spPr>
      </p:pic>
      <p:pic>
        <p:nvPicPr>
          <p:cNvPr id="6" name="Picture 5">
            <a:extLst>
              <a:ext uri="{FF2B5EF4-FFF2-40B4-BE49-F238E27FC236}">
                <a16:creationId xmlns:a16="http://schemas.microsoft.com/office/drawing/2014/main" id="{E69DB65E-7AAD-7CC1-26FC-9ED2EE5A6C76}"/>
              </a:ext>
            </a:extLst>
          </p:cNvPr>
          <p:cNvPicPr>
            <a:picLocks noChangeAspect="1"/>
          </p:cNvPicPr>
          <p:nvPr/>
        </p:nvPicPr>
        <p:blipFill>
          <a:blip r:embed="rId3"/>
          <a:stretch>
            <a:fillRect/>
          </a:stretch>
        </p:blipFill>
        <p:spPr>
          <a:xfrm>
            <a:off x="1632436" y="3597560"/>
            <a:ext cx="1838189" cy="1838189"/>
          </a:xfrm>
          <a:prstGeom prst="rect">
            <a:avLst/>
          </a:prstGeom>
        </p:spPr>
      </p:pic>
    </p:spTree>
    <p:extLst>
      <p:ext uri="{BB962C8B-B14F-4D97-AF65-F5344CB8AC3E}">
        <p14:creationId xmlns:p14="http://schemas.microsoft.com/office/powerpoint/2010/main" val="36074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733918" y="1224852"/>
            <a:ext cx="3607545" cy="1148845"/>
          </a:xfrm>
        </p:spPr>
        <p:txBody>
          <a:bodyPr/>
          <a:lstStyle/>
          <a:p>
            <a:pPr algn="ctr"/>
            <a:r>
              <a:rPr lang="en-US" sz="4800" b="1" dirty="0"/>
              <a:t>FAQs</a:t>
            </a:r>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63988" y="3516817"/>
            <a:ext cx="3607545" cy="611204"/>
          </a:xfrm>
        </p:spPr>
        <p:txBody>
          <a:bodyPr>
            <a:noAutofit/>
          </a:bodyPr>
          <a:lstStyle/>
          <a:p>
            <a:pPr algn="ctr"/>
            <a:r>
              <a:rPr lang="en-US" sz="2400" dirty="0">
                <a:latin typeface="+mj-lt"/>
              </a:rPr>
              <a:t>Gov’t Code Chapter 552</a:t>
            </a:r>
          </a:p>
        </p:txBody>
      </p:sp>
      <p:sp>
        <p:nvSpPr>
          <p:cNvPr id="7" name="TextBox 6">
            <a:extLst>
              <a:ext uri="{FF2B5EF4-FFF2-40B4-BE49-F238E27FC236}">
                <a16:creationId xmlns:a16="http://schemas.microsoft.com/office/drawing/2014/main" id="{CF23A463-C60F-43A7-953E-C81E21B088E6}"/>
              </a:ext>
            </a:extLst>
          </p:cNvPr>
          <p:cNvSpPr txBox="1"/>
          <p:nvPr/>
        </p:nvSpPr>
        <p:spPr>
          <a:xfrm>
            <a:off x="5000624" y="996234"/>
            <a:ext cx="566566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rPr>
              <a:t>Frequently Asked Questions</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123164" y="4220384"/>
            <a:ext cx="1089192" cy="11791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p>
        </p:txBody>
      </p:sp>
      <p:sp>
        <p:nvSpPr>
          <p:cNvPr id="9" name="TextBox 8">
            <a:extLst>
              <a:ext uri="{FF2B5EF4-FFF2-40B4-BE49-F238E27FC236}">
                <a16:creationId xmlns:a16="http://schemas.microsoft.com/office/drawing/2014/main" id="{81CA2729-5177-4C14-8A36-6657EB136A80}"/>
              </a:ext>
            </a:extLst>
          </p:cNvPr>
          <p:cNvSpPr txBox="1"/>
          <p:nvPr/>
        </p:nvSpPr>
        <p:spPr>
          <a:xfrm>
            <a:off x="5000622" y="1799275"/>
            <a:ext cx="6544833" cy="2462213"/>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200" b="1" i="1" u="none" strike="noStrike" kern="1200" cap="none" spc="0" normalizeH="0" baseline="0" noProof="0" dirty="0">
                <a:ln>
                  <a:noFill/>
                </a:ln>
                <a:solidFill>
                  <a:prstClr val="black"/>
                </a:solidFill>
                <a:effectLst/>
                <a:uLnTx/>
                <a:uFillTx/>
                <a:ea typeface="+mn-ea"/>
                <a:cs typeface="+mn-cs"/>
              </a:rPr>
              <a:t>Question</a:t>
            </a:r>
            <a:r>
              <a:rPr kumimoji="0" lang="en-US" sz="2200" b="1" i="0" u="none" strike="noStrike" kern="1200" cap="none" spc="0" normalizeH="0" baseline="0" noProof="0" dirty="0">
                <a:ln>
                  <a:noFill/>
                </a:ln>
                <a:solidFill>
                  <a:prstClr val="black"/>
                </a:solidFill>
                <a:effectLst/>
                <a:uLnTx/>
                <a:uFillTx/>
                <a:ea typeface="+mn-ea"/>
                <a:cs typeface="+mn-cs"/>
              </a:rPr>
              <a:t>: A Requestor asked for a document that does not exist. Do I have to create a record? </a:t>
            </a:r>
          </a:p>
          <a:p>
            <a:pPr marR="0" lvl="0" algn="l" defTabSz="457200" rtl="0" eaLnBrk="1" fontAlgn="auto" latinLnBrk="0" hangingPunct="1">
              <a:lnSpc>
                <a:spcPct val="100000"/>
              </a:lnSpc>
              <a:spcBef>
                <a:spcPts val="0"/>
              </a:spcBef>
              <a:spcAft>
                <a:spcPts val="0"/>
              </a:spcAft>
              <a:buClrTx/>
              <a:buSzTx/>
              <a:tabLst/>
              <a:defRPr/>
            </a:pPr>
            <a:r>
              <a:rPr kumimoji="0" lang="en-US" sz="2100" i="0" u="none" strike="noStrike" kern="1200" cap="none" spc="0" normalizeH="0" baseline="0" noProof="0" dirty="0">
                <a:ln>
                  <a:noFill/>
                </a:ln>
                <a:solidFill>
                  <a:prstClr val="black"/>
                </a:solidFill>
                <a:effectLst/>
                <a:uLnTx/>
                <a:uFillTx/>
                <a:ea typeface="+mn-ea"/>
                <a:cs typeface="+mn-cs"/>
              </a:rPr>
              <a:t>For example, someone asks you how many times you have contested an invoice sent in by a contractor. There is no document that lists this information, and to find out, you would have to count. </a:t>
            </a:r>
          </a:p>
          <a:p>
            <a:pPr marR="0" lvl="0" algn="l" defTabSz="457200" rtl="0" eaLnBrk="1" fontAlgn="auto" latinLnBrk="0" hangingPunct="1">
              <a:lnSpc>
                <a:spcPct val="100000"/>
              </a:lnSpc>
              <a:spcBef>
                <a:spcPts val="0"/>
              </a:spcBef>
              <a:spcAft>
                <a:spcPts val="0"/>
              </a:spcAft>
              <a:buClrTx/>
              <a:buSzTx/>
              <a:tabLst/>
              <a:defRPr/>
            </a:pPr>
            <a:endParaRPr kumimoji="0" lang="en-US" sz="2200" i="0" u="none" strike="noStrike" kern="1200" cap="none" spc="0" normalizeH="0" baseline="0" noProof="0" dirty="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E06CB131-A901-4CD3-A8F1-253960927FED}"/>
              </a:ext>
            </a:extLst>
          </p:cNvPr>
          <p:cNvSpPr txBox="1"/>
          <p:nvPr/>
        </p:nvSpPr>
        <p:spPr>
          <a:xfrm>
            <a:off x="5000622" y="4048954"/>
            <a:ext cx="6544833" cy="178510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200" b="1" i="1" u="none" strike="noStrike" kern="1200" cap="none" spc="0" normalizeH="0" baseline="0" noProof="0" dirty="0">
                <a:ln>
                  <a:noFill/>
                </a:ln>
                <a:solidFill>
                  <a:prstClr val="black"/>
                </a:solidFill>
                <a:effectLst/>
                <a:uLnTx/>
                <a:uFillTx/>
                <a:ea typeface="+mn-ea"/>
                <a:cs typeface="+mn-cs"/>
              </a:rPr>
              <a:t>Answer</a:t>
            </a:r>
            <a:r>
              <a:rPr kumimoji="0" lang="en-US" sz="2200" b="1" i="0" u="none" strike="noStrike" kern="1200" cap="none" spc="0" normalizeH="0" baseline="0" noProof="0" dirty="0">
                <a:ln>
                  <a:noFill/>
                </a:ln>
                <a:solidFill>
                  <a:prstClr val="black"/>
                </a:solidFill>
                <a:effectLst/>
                <a:uLnTx/>
                <a:uFillTx/>
                <a:ea typeface="+mn-ea"/>
                <a:cs typeface="+mn-cs"/>
              </a:rPr>
              <a:t>: No. You do not need to create a document that does not exist. </a:t>
            </a:r>
            <a:r>
              <a:rPr kumimoji="0" lang="en-US" sz="2200" i="0" u="none" strike="noStrike" kern="1200" cap="none" spc="0" normalizeH="0" baseline="0" noProof="0" dirty="0">
                <a:ln>
                  <a:noFill/>
                </a:ln>
                <a:solidFill>
                  <a:prstClr val="black"/>
                </a:solidFill>
                <a:effectLst/>
                <a:uLnTx/>
                <a:uFillTx/>
                <a:ea typeface="+mn-ea"/>
                <a:cs typeface="+mn-cs"/>
              </a:rPr>
              <a:t>You can give them the necessary documents so they can piece it together themselves.</a:t>
            </a:r>
          </a:p>
          <a:p>
            <a:pPr marR="0" lvl="0" algn="l" defTabSz="457200" rtl="0" eaLnBrk="1" fontAlgn="auto" latinLnBrk="0" hangingPunct="1">
              <a:lnSpc>
                <a:spcPct val="100000"/>
              </a:lnSpc>
              <a:spcBef>
                <a:spcPts val="0"/>
              </a:spcBef>
              <a:spcAft>
                <a:spcPts val="0"/>
              </a:spcAft>
              <a:buClrTx/>
              <a:buSzTx/>
              <a:tabLst/>
              <a:defRPr/>
            </a:pPr>
            <a:r>
              <a:rPr kumimoji="0" lang="en-US" sz="2200" i="0" u="none" strike="noStrike" kern="1200" cap="none" spc="0" normalizeH="0" baseline="0" noProof="0" dirty="0">
                <a:ln>
                  <a:noFill/>
                </a:ln>
                <a:solidFill>
                  <a:prstClr val="black"/>
                </a:solidFill>
                <a:effectLst/>
                <a:uLnTx/>
                <a:uFillTx/>
                <a:ea typeface="+mn-ea"/>
                <a:cs typeface="+mn-cs"/>
              </a:rPr>
              <a:t>Or, if it is simpler, (1) you can create a document, or (2) you can simply count and tell them the answer.</a:t>
            </a:r>
          </a:p>
        </p:txBody>
      </p:sp>
    </p:spTree>
    <p:extLst>
      <p:ext uri="{BB962C8B-B14F-4D97-AF65-F5344CB8AC3E}">
        <p14:creationId xmlns:p14="http://schemas.microsoft.com/office/powerpoint/2010/main" val="26410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63988" y="3516817"/>
            <a:ext cx="3607545" cy="611204"/>
          </a:xfrm>
        </p:spPr>
        <p:txBody>
          <a:bodyPr>
            <a:noAutofit/>
          </a:bodyPr>
          <a:lstStyle/>
          <a:p>
            <a:pPr algn="ctr"/>
            <a:r>
              <a:rPr lang="en-US" sz="2400" dirty="0">
                <a:latin typeface="+mj-lt"/>
              </a:rPr>
              <a:t>Gov’t Code Chapter 552</a:t>
            </a:r>
          </a:p>
        </p:txBody>
      </p:sp>
      <p:sp>
        <p:nvSpPr>
          <p:cNvPr id="7" name="TextBox 6">
            <a:extLst>
              <a:ext uri="{FF2B5EF4-FFF2-40B4-BE49-F238E27FC236}">
                <a16:creationId xmlns:a16="http://schemas.microsoft.com/office/drawing/2014/main" id="{CF23A463-C60F-43A7-953E-C81E21B088E6}"/>
              </a:ext>
            </a:extLst>
          </p:cNvPr>
          <p:cNvSpPr txBox="1"/>
          <p:nvPr/>
        </p:nvSpPr>
        <p:spPr>
          <a:xfrm>
            <a:off x="5000624" y="996234"/>
            <a:ext cx="566566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rPr>
              <a:t>Frequently Asked Questions</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123164" y="4220384"/>
            <a:ext cx="1089192" cy="11791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p>
        </p:txBody>
      </p:sp>
      <p:sp>
        <p:nvSpPr>
          <p:cNvPr id="3" name="TextBox 2">
            <a:extLst>
              <a:ext uri="{FF2B5EF4-FFF2-40B4-BE49-F238E27FC236}">
                <a16:creationId xmlns:a16="http://schemas.microsoft.com/office/drawing/2014/main" id="{DC9CCC8D-95E3-B263-C87D-E747BB990ACA}"/>
              </a:ext>
            </a:extLst>
          </p:cNvPr>
          <p:cNvSpPr txBox="1"/>
          <p:nvPr/>
        </p:nvSpPr>
        <p:spPr>
          <a:xfrm>
            <a:off x="5000624" y="1728864"/>
            <a:ext cx="6355634" cy="203132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100" b="1" i="1" u="none" strike="noStrike" kern="1200" cap="none" spc="0" normalizeH="0" baseline="0" noProof="0" dirty="0">
                <a:ln>
                  <a:noFill/>
                </a:ln>
                <a:solidFill>
                  <a:prstClr val="black"/>
                </a:solidFill>
                <a:effectLst/>
                <a:uLnTx/>
                <a:uFillTx/>
                <a:ea typeface="+mn-ea"/>
                <a:cs typeface="+mn-cs"/>
              </a:rPr>
              <a:t>Question</a:t>
            </a:r>
            <a:r>
              <a:rPr kumimoji="0" lang="en-US" sz="2100" b="1" i="0" u="none" strike="noStrike" kern="1200" cap="none" spc="0" normalizeH="0" baseline="0" noProof="0" dirty="0">
                <a:ln>
                  <a:noFill/>
                </a:ln>
                <a:solidFill>
                  <a:prstClr val="black"/>
                </a:solidFill>
                <a:effectLst/>
                <a:uLnTx/>
                <a:uFillTx/>
                <a:ea typeface="+mn-ea"/>
                <a:cs typeface="+mn-cs"/>
              </a:rPr>
              <a:t>: I use my personal email address to conduct official business. Is my personal email subject to the Act?</a:t>
            </a:r>
          </a:p>
          <a:p>
            <a:pPr marR="0" lvl="0" algn="l" defTabSz="4572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dirty="0">
                <a:ln>
                  <a:noFill/>
                </a:ln>
                <a:solidFill>
                  <a:prstClr val="black"/>
                </a:solidFill>
                <a:effectLst/>
                <a:uLnTx/>
                <a:uFillTx/>
                <a:ea typeface="+mn-ea"/>
                <a:cs typeface="+mn-cs"/>
              </a:rPr>
              <a:t>For example, you exclusively or occasionally use your personal email address or personal cell phone number via text to conduct official business. </a:t>
            </a:r>
          </a:p>
        </p:txBody>
      </p:sp>
      <p:sp>
        <p:nvSpPr>
          <p:cNvPr id="5" name="TextBox 4">
            <a:extLst>
              <a:ext uri="{FF2B5EF4-FFF2-40B4-BE49-F238E27FC236}">
                <a16:creationId xmlns:a16="http://schemas.microsoft.com/office/drawing/2014/main" id="{1874CAD9-8CF0-8649-DD0C-E48E14024A3C}"/>
              </a:ext>
            </a:extLst>
          </p:cNvPr>
          <p:cNvSpPr txBox="1"/>
          <p:nvPr/>
        </p:nvSpPr>
        <p:spPr>
          <a:xfrm>
            <a:off x="5000624" y="3868004"/>
            <a:ext cx="6581776" cy="2354491"/>
          </a:xfrm>
          <a:prstGeom prst="rect">
            <a:avLst/>
          </a:prstGeom>
          <a:noFill/>
        </p:spPr>
        <p:txBody>
          <a:bodyPr wrap="square" rtlCol="0">
            <a:spAutoFit/>
          </a:bodyPr>
          <a:lstStyle/>
          <a:p>
            <a:pPr lvl="0">
              <a:defRPr/>
            </a:pPr>
            <a:r>
              <a:rPr kumimoji="0" lang="en-US" sz="2100" b="1" i="1" u="none" strike="noStrike" kern="1200" cap="none" spc="0" normalizeH="0" baseline="0" noProof="0" dirty="0">
                <a:ln>
                  <a:noFill/>
                </a:ln>
                <a:solidFill>
                  <a:prstClr val="black"/>
                </a:solidFill>
                <a:effectLst/>
                <a:uLnTx/>
                <a:uFillTx/>
              </a:rPr>
              <a:t>Answer</a:t>
            </a:r>
            <a:r>
              <a:rPr kumimoji="0" lang="en-US" sz="2100" b="1" i="0" u="none" strike="noStrike" kern="1200" cap="none" spc="0" normalizeH="0" baseline="0" noProof="0" dirty="0">
                <a:ln>
                  <a:noFill/>
                </a:ln>
                <a:solidFill>
                  <a:prstClr val="black"/>
                </a:solidFill>
                <a:effectLst/>
                <a:uLnTx/>
                <a:uFillTx/>
              </a:rPr>
              <a:t>: </a:t>
            </a:r>
            <a:r>
              <a:rPr lang="en-US" sz="2100" b="1" dirty="0">
                <a:solidFill>
                  <a:prstClr val="black"/>
                </a:solidFill>
              </a:rPr>
              <a:t>Yes. Public business conducted on a personal device or using a personal email address is subject to the Act.</a:t>
            </a:r>
          </a:p>
          <a:p>
            <a:pPr lvl="0">
              <a:defRPr/>
            </a:pPr>
            <a:r>
              <a:rPr lang="en-US" sz="2100" dirty="0">
                <a:solidFill>
                  <a:prstClr val="black"/>
                </a:solidFill>
              </a:rPr>
              <a:t>You are considered a Temporary Custodian of public information that the County does not readily have access to and will be asked to turn over that information to the County upon request for release to the public.</a:t>
            </a:r>
            <a:endParaRPr kumimoji="0" lang="en-US" sz="2100" i="0" u="none" strike="noStrike" kern="1200" cap="none" spc="0" normalizeH="0" baseline="0" noProof="0" dirty="0">
              <a:ln>
                <a:noFill/>
              </a:ln>
              <a:solidFill>
                <a:prstClr val="black"/>
              </a:solidFill>
              <a:effectLst/>
              <a:uLnTx/>
              <a:uFillTx/>
            </a:endParaRPr>
          </a:p>
        </p:txBody>
      </p:sp>
      <p:sp>
        <p:nvSpPr>
          <p:cNvPr id="9" name="Title 8">
            <a:extLst>
              <a:ext uri="{FF2B5EF4-FFF2-40B4-BE49-F238E27FC236}">
                <a16:creationId xmlns:a16="http://schemas.microsoft.com/office/drawing/2014/main" id="{3D4D991A-B324-CE70-EA47-D96B14A3E3F3}"/>
              </a:ext>
            </a:extLst>
          </p:cNvPr>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id="{65361AF3-E555-47F0-331E-214CC6E7D536}"/>
              </a:ext>
            </a:extLst>
          </p:cNvPr>
          <p:cNvPicPr>
            <a:picLocks noChangeAspect="1"/>
          </p:cNvPicPr>
          <p:nvPr/>
        </p:nvPicPr>
        <p:blipFill>
          <a:blip r:embed="rId4"/>
          <a:stretch>
            <a:fillRect/>
          </a:stretch>
        </p:blipFill>
        <p:spPr>
          <a:xfrm>
            <a:off x="746959" y="1206085"/>
            <a:ext cx="3609145" cy="1469263"/>
          </a:xfrm>
          <a:prstGeom prst="rect">
            <a:avLst/>
          </a:prstGeom>
        </p:spPr>
      </p:pic>
    </p:spTree>
    <p:extLst>
      <p:ext uri="{BB962C8B-B14F-4D97-AF65-F5344CB8AC3E}">
        <p14:creationId xmlns:p14="http://schemas.microsoft.com/office/powerpoint/2010/main" val="32513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63988" y="3516817"/>
            <a:ext cx="3607545" cy="611204"/>
          </a:xfrm>
        </p:spPr>
        <p:txBody>
          <a:bodyPr>
            <a:noAutofit/>
          </a:bodyPr>
          <a:lstStyle/>
          <a:p>
            <a:pPr algn="ctr"/>
            <a:r>
              <a:rPr lang="en-US" sz="2400" dirty="0">
                <a:latin typeface="+mj-lt"/>
              </a:rPr>
              <a:t>Gov’t Code Chapter 552</a:t>
            </a:r>
          </a:p>
        </p:txBody>
      </p:sp>
      <p:sp>
        <p:nvSpPr>
          <p:cNvPr id="7" name="TextBox 6">
            <a:extLst>
              <a:ext uri="{FF2B5EF4-FFF2-40B4-BE49-F238E27FC236}">
                <a16:creationId xmlns:a16="http://schemas.microsoft.com/office/drawing/2014/main" id="{CF23A463-C60F-43A7-953E-C81E21B088E6}"/>
              </a:ext>
            </a:extLst>
          </p:cNvPr>
          <p:cNvSpPr txBox="1"/>
          <p:nvPr/>
        </p:nvSpPr>
        <p:spPr>
          <a:xfrm>
            <a:off x="5000624" y="996234"/>
            <a:ext cx="566566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rPr>
              <a:t>Frequently Asked Questions</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123164" y="4220384"/>
            <a:ext cx="1089192" cy="11791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p>
        </p:txBody>
      </p:sp>
      <p:sp>
        <p:nvSpPr>
          <p:cNvPr id="6" name="TextBox 5">
            <a:extLst>
              <a:ext uri="{FF2B5EF4-FFF2-40B4-BE49-F238E27FC236}">
                <a16:creationId xmlns:a16="http://schemas.microsoft.com/office/drawing/2014/main" id="{E37D5159-ED81-CC1C-46AF-BD43A8A27EFD}"/>
              </a:ext>
            </a:extLst>
          </p:cNvPr>
          <p:cNvSpPr txBox="1"/>
          <p:nvPr/>
        </p:nvSpPr>
        <p:spPr>
          <a:xfrm>
            <a:off x="5000623" y="1682684"/>
            <a:ext cx="6175377" cy="1384995"/>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100" b="1" i="1" u="none" strike="noStrike" kern="1200" cap="none" spc="0" normalizeH="0" baseline="0" noProof="0" dirty="0">
                <a:ln>
                  <a:noFill/>
                </a:ln>
                <a:solidFill>
                  <a:prstClr val="black"/>
                </a:solidFill>
                <a:effectLst/>
                <a:uLnTx/>
                <a:uFillTx/>
                <a:ea typeface="+mn-ea"/>
                <a:cs typeface="+mn-cs"/>
              </a:rPr>
              <a:t>Question</a:t>
            </a:r>
            <a:r>
              <a:rPr kumimoji="0" lang="en-US" sz="2100" b="1" i="0" u="none" strike="noStrike" kern="1200" cap="none" spc="0" normalizeH="0" baseline="0" noProof="0" dirty="0">
                <a:ln>
                  <a:noFill/>
                </a:ln>
                <a:solidFill>
                  <a:prstClr val="black"/>
                </a:solidFill>
                <a:effectLst/>
                <a:uLnTx/>
                <a:uFillTx/>
                <a:ea typeface="+mn-ea"/>
                <a:cs typeface="+mn-cs"/>
              </a:rPr>
              <a:t>: What type of information can I redact? </a:t>
            </a:r>
          </a:p>
          <a:p>
            <a:pPr marR="0" lvl="0" algn="l" defTabSz="457200" rtl="0" eaLnBrk="1" fontAlgn="auto" latinLnBrk="0" hangingPunct="1">
              <a:lnSpc>
                <a:spcPct val="100000"/>
              </a:lnSpc>
              <a:spcBef>
                <a:spcPts val="0"/>
              </a:spcBef>
              <a:spcAft>
                <a:spcPts val="0"/>
              </a:spcAft>
              <a:buClrTx/>
              <a:buSzTx/>
              <a:tabLst/>
              <a:defRPr/>
            </a:pPr>
            <a:r>
              <a:rPr kumimoji="0" lang="en-US" sz="2000" i="0" u="none" strike="noStrike" kern="1200" cap="none" spc="0" normalizeH="0" baseline="0" noProof="0" dirty="0">
                <a:ln>
                  <a:noFill/>
                </a:ln>
                <a:solidFill>
                  <a:prstClr val="black"/>
                </a:solidFill>
                <a:effectLst/>
                <a:uLnTx/>
                <a:uFillTx/>
                <a:ea typeface="+mn-ea"/>
                <a:cs typeface="+mn-cs"/>
              </a:rPr>
              <a:t>For example, if a requestor asks for information that is typically considered personal that I am hesitant about releasing. </a:t>
            </a:r>
          </a:p>
        </p:txBody>
      </p:sp>
      <p:sp>
        <p:nvSpPr>
          <p:cNvPr id="10" name="TextBox 9">
            <a:extLst>
              <a:ext uri="{FF2B5EF4-FFF2-40B4-BE49-F238E27FC236}">
                <a16:creationId xmlns:a16="http://schemas.microsoft.com/office/drawing/2014/main" id="{A9C294F4-6FBC-35B3-948B-696ACEA9720B}"/>
              </a:ext>
            </a:extLst>
          </p:cNvPr>
          <p:cNvSpPr txBox="1"/>
          <p:nvPr/>
        </p:nvSpPr>
        <p:spPr>
          <a:xfrm>
            <a:off x="5000624" y="3030959"/>
            <a:ext cx="6426286" cy="3400931"/>
          </a:xfrm>
          <a:prstGeom prst="rect">
            <a:avLst/>
          </a:prstGeom>
          <a:noFill/>
        </p:spPr>
        <p:txBody>
          <a:bodyPr wrap="square" rtlCol="0">
            <a:spAutoFit/>
          </a:bodyPr>
          <a:lstStyle/>
          <a:p>
            <a:pPr lvl="0">
              <a:defRPr/>
            </a:pPr>
            <a:r>
              <a:rPr lang="en-US" sz="2100" b="1" i="1" dirty="0">
                <a:solidFill>
                  <a:prstClr val="black"/>
                </a:solidFill>
              </a:rPr>
              <a:t>Answer</a:t>
            </a:r>
            <a:r>
              <a:rPr lang="en-US" sz="2100" b="1" dirty="0">
                <a:solidFill>
                  <a:prstClr val="black"/>
                </a:solidFill>
              </a:rPr>
              <a:t>: Your County Attorney or PIA officer will redact information pursuant to the Act or request an AG decision.</a:t>
            </a:r>
          </a:p>
          <a:p>
            <a:pPr marL="342900" lvl="0" indent="-342900">
              <a:buClr>
                <a:srgbClr val="D0AA56"/>
              </a:buClr>
              <a:buSzPct val="90000"/>
              <a:buFont typeface="Symbol" panose="05050102010706020507" pitchFamily="18" charset="2"/>
              <a:buChar char="¨"/>
              <a:defRPr/>
            </a:pPr>
            <a:r>
              <a:rPr lang="en-US" sz="2100" dirty="0">
                <a:solidFill>
                  <a:prstClr val="black"/>
                </a:solidFill>
              </a:rPr>
              <a:t>Some types of information that won’t be released: current or former employee contact information, dates of birth, SSNs of living persons, credit or debit card numbers, motor vehicle information.</a:t>
            </a:r>
          </a:p>
          <a:p>
            <a:pPr marL="342900" lvl="0" indent="-342900">
              <a:spcBef>
                <a:spcPts val="600"/>
              </a:spcBef>
              <a:buClr>
                <a:srgbClr val="D0AA56"/>
              </a:buClr>
              <a:buSzPct val="90000"/>
              <a:buFont typeface="Symbol" panose="05050102010706020507" pitchFamily="18" charset="2"/>
              <a:buChar char="¨"/>
              <a:defRPr/>
            </a:pPr>
            <a:r>
              <a:rPr lang="en-US" sz="2100" dirty="0">
                <a:solidFill>
                  <a:prstClr val="black"/>
                </a:solidFill>
              </a:rPr>
              <a:t>NEW(</a:t>
            </a:r>
            <a:r>
              <a:rPr lang="en-US" sz="2100" dirty="0" err="1">
                <a:solidFill>
                  <a:prstClr val="black"/>
                </a:solidFill>
              </a:rPr>
              <a:t>ish</a:t>
            </a:r>
            <a:r>
              <a:rPr lang="en-US" sz="2100" dirty="0">
                <a:solidFill>
                  <a:prstClr val="black"/>
                </a:solidFill>
              </a:rPr>
              <a:t>)! Confidentiality of Elected Officers’ Personal Information (used to have to file form, now automatic for employment records).</a:t>
            </a:r>
          </a:p>
        </p:txBody>
      </p:sp>
      <p:sp>
        <p:nvSpPr>
          <p:cNvPr id="5" name="Title 4">
            <a:extLst>
              <a:ext uri="{FF2B5EF4-FFF2-40B4-BE49-F238E27FC236}">
                <a16:creationId xmlns:a16="http://schemas.microsoft.com/office/drawing/2014/main" id="{14CB60E8-448C-4694-45CB-0DBF8FDD6043}"/>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42767686-8488-CC69-6F27-20AFBEDA78AA}"/>
              </a:ext>
            </a:extLst>
          </p:cNvPr>
          <p:cNvPicPr>
            <a:picLocks noChangeAspect="1"/>
          </p:cNvPicPr>
          <p:nvPr/>
        </p:nvPicPr>
        <p:blipFill>
          <a:blip r:embed="rId4"/>
          <a:stretch>
            <a:fillRect/>
          </a:stretch>
        </p:blipFill>
        <p:spPr>
          <a:xfrm>
            <a:off x="746959" y="1206085"/>
            <a:ext cx="3609145" cy="1469263"/>
          </a:xfrm>
          <a:prstGeom prst="rect">
            <a:avLst/>
          </a:prstGeom>
        </p:spPr>
      </p:pic>
    </p:spTree>
    <p:extLst>
      <p:ext uri="{BB962C8B-B14F-4D97-AF65-F5344CB8AC3E}">
        <p14:creationId xmlns:p14="http://schemas.microsoft.com/office/powerpoint/2010/main" val="159556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63988" y="3516817"/>
            <a:ext cx="3607545" cy="611204"/>
          </a:xfrm>
        </p:spPr>
        <p:txBody>
          <a:bodyPr>
            <a:noAutofit/>
          </a:bodyPr>
          <a:lstStyle/>
          <a:p>
            <a:pPr algn="ctr"/>
            <a:r>
              <a:rPr lang="en-US" sz="2400" dirty="0">
                <a:latin typeface="+mj-lt"/>
              </a:rPr>
              <a:t>Gov’t Code Chapter 552</a:t>
            </a:r>
          </a:p>
        </p:txBody>
      </p:sp>
      <p:sp>
        <p:nvSpPr>
          <p:cNvPr id="7" name="TextBox 6">
            <a:extLst>
              <a:ext uri="{FF2B5EF4-FFF2-40B4-BE49-F238E27FC236}">
                <a16:creationId xmlns:a16="http://schemas.microsoft.com/office/drawing/2014/main" id="{CF23A463-C60F-43A7-953E-C81E21B088E6}"/>
              </a:ext>
            </a:extLst>
          </p:cNvPr>
          <p:cNvSpPr txBox="1"/>
          <p:nvPr/>
        </p:nvSpPr>
        <p:spPr>
          <a:xfrm>
            <a:off x="5000624" y="996234"/>
            <a:ext cx="566566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rPr>
              <a:t>Frequently Asked Questions</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123164" y="4220384"/>
            <a:ext cx="1089192" cy="11791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p>
        </p:txBody>
      </p:sp>
      <p:sp>
        <p:nvSpPr>
          <p:cNvPr id="3" name="TextBox 2">
            <a:extLst>
              <a:ext uri="{FF2B5EF4-FFF2-40B4-BE49-F238E27FC236}">
                <a16:creationId xmlns:a16="http://schemas.microsoft.com/office/drawing/2014/main" id="{1549BD90-4166-5513-A0FF-D439B467E42D}"/>
              </a:ext>
            </a:extLst>
          </p:cNvPr>
          <p:cNvSpPr txBox="1"/>
          <p:nvPr/>
        </p:nvSpPr>
        <p:spPr>
          <a:xfrm>
            <a:off x="5000624" y="1757764"/>
            <a:ext cx="6355634" cy="738664"/>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100" b="1" i="1" u="none" strike="noStrike" kern="1200" cap="none" spc="0" normalizeH="0" baseline="0" noProof="0" dirty="0">
                <a:ln>
                  <a:noFill/>
                </a:ln>
                <a:solidFill>
                  <a:prstClr val="black"/>
                </a:solidFill>
                <a:effectLst/>
                <a:uLnTx/>
                <a:uFillTx/>
                <a:ea typeface="+mn-ea"/>
                <a:cs typeface="+mn-cs"/>
              </a:rPr>
              <a:t>Question</a:t>
            </a:r>
            <a:r>
              <a:rPr kumimoji="0" lang="en-US" sz="2100" b="1" i="0" u="none" strike="noStrike" kern="1200" cap="none" spc="0" normalizeH="0" baseline="0" noProof="0" dirty="0">
                <a:ln>
                  <a:noFill/>
                </a:ln>
                <a:solidFill>
                  <a:prstClr val="black"/>
                </a:solidFill>
                <a:effectLst/>
                <a:uLnTx/>
                <a:uFillTx/>
                <a:ea typeface="+mn-ea"/>
                <a:cs typeface="+mn-cs"/>
              </a:rPr>
              <a:t>: A constituent emailed me directly seeking County records. Do I need to respond? </a:t>
            </a:r>
          </a:p>
        </p:txBody>
      </p:sp>
      <p:sp>
        <p:nvSpPr>
          <p:cNvPr id="5" name="TextBox 4">
            <a:extLst>
              <a:ext uri="{FF2B5EF4-FFF2-40B4-BE49-F238E27FC236}">
                <a16:creationId xmlns:a16="http://schemas.microsoft.com/office/drawing/2014/main" id="{9575070D-3A93-E76F-8AB8-81FF19E92EBA}"/>
              </a:ext>
            </a:extLst>
          </p:cNvPr>
          <p:cNvSpPr txBox="1"/>
          <p:nvPr/>
        </p:nvSpPr>
        <p:spPr>
          <a:xfrm>
            <a:off x="4986535" y="2655094"/>
            <a:ext cx="6581776" cy="3554819"/>
          </a:xfrm>
          <a:prstGeom prst="rect">
            <a:avLst/>
          </a:prstGeom>
          <a:noFill/>
        </p:spPr>
        <p:txBody>
          <a:bodyPr wrap="square" rtlCol="0">
            <a:spAutoFit/>
          </a:bodyPr>
          <a:lstStyle/>
          <a:p>
            <a:pPr lvl="0">
              <a:defRPr/>
            </a:pPr>
            <a:r>
              <a:rPr kumimoji="0" lang="en-US" sz="2100" b="1" i="1" u="none" strike="noStrike" kern="1200" cap="none" spc="0" normalizeH="0" baseline="0" noProof="0" dirty="0">
                <a:ln>
                  <a:noFill/>
                </a:ln>
                <a:solidFill>
                  <a:prstClr val="black"/>
                </a:solidFill>
                <a:effectLst/>
                <a:uLnTx/>
                <a:uFillTx/>
              </a:rPr>
              <a:t>Answer</a:t>
            </a:r>
            <a:r>
              <a:rPr kumimoji="0" lang="en-US" sz="2100" b="1" i="0" u="none" strike="noStrike" kern="1200" cap="none" spc="0" normalizeH="0" baseline="0" noProof="0" dirty="0">
                <a:ln>
                  <a:noFill/>
                </a:ln>
                <a:solidFill>
                  <a:prstClr val="black"/>
                </a:solidFill>
                <a:effectLst/>
                <a:uLnTx/>
                <a:uFillTx/>
              </a:rPr>
              <a:t>: </a:t>
            </a:r>
            <a:r>
              <a:rPr lang="en-US" sz="2100" b="1" dirty="0">
                <a:solidFill>
                  <a:prstClr val="black"/>
                </a:solidFill>
              </a:rPr>
              <a:t>It depends. </a:t>
            </a:r>
            <a:r>
              <a:rPr lang="en-US" sz="2100" dirty="0">
                <a:solidFill>
                  <a:prstClr val="black"/>
                </a:solidFill>
              </a:rPr>
              <a:t>The Act now allows an entity to designate one mailing and one email address to receive requests.</a:t>
            </a:r>
          </a:p>
          <a:p>
            <a:pPr lvl="0">
              <a:spcBef>
                <a:spcPts val="600"/>
              </a:spcBef>
              <a:defRPr/>
            </a:pPr>
            <a:r>
              <a:rPr lang="en-US" sz="2100" dirty="0">
                <a:solidFill>
                  <a:prstClr val="black"/>
                </a:solidFill>
              </a:rPr>
              <a:t>Before this change, problems arose with adhering to the strict deadlines if an employee received a request and did not forward on timely.</a:t>
            </a:r>
          </a:p>
          <a:p>
            <a:pPr lvl="0">
              <a:spcBef>
                <a:spcPts val="600"/>
              </a:spcBef>
              <a:defRPr/>
            </a:pPr>
            <a:r>
              <a:rPr lang="en-US" sz="2100" dirty="0">
                <a:solidFill>
                  <a:prstClr val="black"/>
                </a:solidFill>
              </a:rPr>
              <a:t>If your county has properly designated a PIA address, the likely procedure is to respond to the constituent letting them know the proper avenue to make a request.</a:t>
            </a:r>
          </a:p>
          <a:p>
            <a:pPr lvl="0">
              <a:spcBef>
                <a:spcPts val="600"/>
              </a:spcBef>
              <a:defRPr/>
            </a:pPr>
            <a:r>
              <a:rPr lang="en-US" sz="2100" b="1" dirty="0">
                <a:solidFill>
                  <a:prstClr val="black"/>
                </a:solidFill>
              </a:rPr>
              <a:t>Key deadline – 10 business days</a:t>
            </a:r>
            <a:endParaRPr kumimoji="0" lang="en-US" sz="2100" i="0" u="none" strike="noStrike" kern="1200" cap="none" spc="0" normalizeH="0" baseline="0" noProof="0" dirty="0">
              <a:ln>
                <a:noFill/>
              </a:ln>
              <a:solidFill>
                <a:prstClr val="black"/>
              </a:solidFill>
              <a:effectLst/>
              <a:uLnTx/>
              <a:uFillTx/>
            </a:endParaRPr>
          </a:p>
        </p:txBody>
      </p:sp>
      <p:pic>
        <p:nvPicPr>
          <p:cNvPr id="10" name="Picture 9">
            <a:extLst>
              <a:ext uri="{FF2B5EF4-FFF2-40B4-BE49-F238E27FC236}">
                <a16:creationId xmlns:a16="http://schemas.microsoft.com/office/drawing/2014/main" id="{1006C41A-CAE6-6CA9-A92E-41354F345218}"/>
              </a:ext>
            </a:extLst>
          </p:cNvPr>
          <p:cNvPicPr>
            <a:picLocks noChangeAspect="1"/>
          </p:cNvPicPr>
          <p:nvPr/>
        </p:nvPicPr>
        <p:blipFill>
          <a:blip r:embed="rId4"/>
          <a:stretch>
            <a:fillRect/>
          </a:stretch>
        </p:blipFill>
        <p:spPr>
          <a:xfrm>
            <a:off x="746959" y="1139289"/>
            <a:ext cx="3609145" cy="1469263"/>
          </a:xfrm>
          <a:prstGeom prst="rect">
            <a:avLst/>
          </a:prstGeom>
        </p:spPr>
      </p:pic>
      <p:sp>
        <p:nvSpPr>
          <p:cNvPr id="9" name="Title 8">
            <a:extLst>
              <a:ext uri="{FF2B5EF4-FFF2-40B4-BE49-F238E27FC236}">
                <a16:creationId xmlns:a16="http://schemas.microsoft.com/office/drawing/2014/main" id="{0B5D5F39-9297-CC05-35FD-1BE10D68E78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5585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1" y="1838033"/>
            <a:ext cx="3607545" cy="905741"/>
          </a:xfrm>
        </p:spPr>
        <p:txBody>
          <a:bodyPr/>
          <a:lstStyle/>
          <a:p>
            <a:pPr algn="ctr"/>
            <a:r>
              <a:rPr lang="en-US" sz="4800" b="1" dirty="0">
                <a:solidFill>
                  <a:schemeClr val="bg1"/>
                </a:solidFill>
                <a:latin typeface="Segoe UI Semibold" panose="020B0702040204020203" pitchFamily="34" charset="0"/>
                <a:cs typeface="Segoe UI Semibold" panose="020B0702040204020203" pitchFamily="34" charset="0"/>
              </a:rPr>
              <a:t>OVERVIEW</a:t>
            </a:r>
            <a:endParaRPr lang="en-US" sz="4800" b="1" dirty="0"/>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696598" y="2875681"/>
            <a:ext cx="3841533" cy="600074"/>
          </a:xfrm>
        </p:spPr>
        <p:txBody>
          <a:bodyPr>
            <a:noAutofit/>
          </a:bodyPr>
          <a:lstStyle/>
          <a:p>
            <a:r>
              <a:rPr lang="en-US" sz="2600" dirty="0">
                <a:latin typeface="Segoe UI Semibold" panose="020B0702040204020203" pitchFamily="34" charset="0"/>
                <a:cs typeface="Segoe UI Semibold" panose="020B0702040204020203" pitchFamily="34" charset="0"/>
              </a:rPr>
              <a:t>Gov’t Code Chapter 552</a:t>
            </a: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028087" y="3542764"/>
            <a:ext cx="1178554" cy="130492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10" name="TextBox 9">
            <a:extLst>
              <a:ext uri="{FF2B5EF4-FFF2-40B4-BE49-F238E27FC236}">
                <a16:creationId xmlns:a16="http://schemas.microsoft.com/office/drawing/2014/main" id="{60C7998D-E03E-4BD1-BB31-B45AEA0EEC96}"/>
              </a:ext>
            </a:extLst>
          </p:cNvPr>
          <p:cNvSpPr txBox="1"/>
          <p:nvPr/>
        </p:nvSpPr>
        <p:spPr>
          <a:xfrm>
            <a:off x="5067951" y="1315219"/>
            <a:ext cx="6740591" cy="494494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srgbClr val="D0AA56"/>
              </a:buClr>
              <a:buSzPct val="90000"/>
              <a:buFont typeface="Symbol" panose="05050102010706020507" pitchFamily="18" charset="2"/>
              <a:buChar char="¨"/>
              <a:tabLst/>
              <a:defRPr/>
            </a:pPr>
            <a:r>
              <a:rPr kumimoji="0" lang="en-US" sz="2400" i="0" u="none" strike="noStrike" kern="1200" cap="none" spc="0" normalizeH="0" baseline="0" noProof="0" dirty="0">
                <a:ln>
                  <a:noFill/>
                </a:ln>
                <a:solidFill>
                  <a:prstClr val="black"/>
                </a:solidFill>
                <a:effectLst/>
                <a:uLnTx/>
                <a:uFillTx/>
                <a:ea typeface="+mn-ea"/>
                <a:cs typeface="+mn-cs"/>
              </a:rPr>
              <a:t>The PIA gives the public the right to access government records.</a:t>
            </a:r>
          </a:p>
          <a:p>
            <a:pPr marL="342900" marR="0" lvl="0" indent="-342900" algn="l" defTabSz="457200" rtl="0" eaLnBrk="1" fontAlgn="auto" latinLnBrk="0" hangingPunct="1">
              <a:lnSpc>
                <a:spcPct val="100000"/>
              </a:lnSpc>
              <a:spcBef>
                <a:spcPts val="0"/>
              </a:spcBef>
              <a:spcAft>
                <a:spcPts val="0"/>
              </a:spcAft>
              <a:buClr>
                <a:srgbClr val="D0AA56"/>
              </a:buClr>
              <a:buSzPct val="90000"/>
              <a:buFont typeface="Symbol" panose="05050102010706020507" pitchFamily="18" charset="2"/>
              <a:buChar char="¨"/>
              <a:tabLst/>
              <a:defRPr/>
            </a:pPr>
            <a:endParaRPr kumimoji="0" lang="en-US" sz="2400" i="0" u="none" strike="noStrike" kern="1200" cap="none" spc="0" normalizeH="0" baseline="0" noProof="0" dirty="0">
              <a:ln>
                <a:noFill/>
              </a:ln>
              <a:solidFill>
                <a:prstClr val="black"/>
              </a:solidFill>
              <a:effectLst/>
              <a:uLnTx/>
              <a:uFillTx/>
              <a:ea typeface="+mn-ea"/>
              <a:cs typeface="+mn-cs"/>
            </a:endParaRPr>
          </a:p>
          <a:p>
            <a:pPr marL="342900" marR="0" lvl="0" indent="-342900" algn="l" defTabSz="457200" rtl="0" eaLnBrk="1" fontAlgn="auto" latinLnBrk="0" hangingPunct="1">
              <a:lnSpc>
                <a:spcPct val="100000"/>
              </a:lnSpc>
              <a:spcBef>
                <a:spcPts val="0"/>
              </a:spcBef>
              <a:spcAft>
                <a:spcPts val="400"/>
              </a:spcAft>
              <a:buClr>
                <a:srgbClr val="D0AA56"/>
              </a:buClr>
              <a:buSzPct val="90000"/>
              <a:buFont typeface="Symbol" panose="05050102010706020507" pitchFamily="18" charset="2"/>
              <a:buChar char="¨"/>
              <a:tabLst/>
              <a:defRPr/>
            </a:pPr>
            <a:r>
              <a:rPr kumimoji="0" lang="en-US" sz="2400" i="0" u="none" strike="noStrike" kern="1200" cap="none" spc="0" normalizeH="0" baseline="0" noProof="0" dirty="0">
                <a:ln>
                  <a:noFill/>
                </a:ln>
                <a:solidFill>
                  <a:prstClr val="black"/>
                </a:solidFill>
                <a:effectLst/>
                <a:uLnTx/>
                <a:uFillTx/>
                <a:ea typeface="+mn-ea"/>
                <a:cs typeface="+mn-cs"/>
              </a:rPr>
              <a:t>All government information is presumed to be available to the public; </a:t>
            </a:r>
          </a:p>
          <a:p>
            <a:pPr marL="800100" lvl="1" indent="-342900">
              <a:buClr>
                <a:srgbClr val="D0AA56"/>
              </a:buClr>
              <a:buSzPct val="90000"/>
              <a:buFont typeface="Wingdings" panose="05000000000000000000" pitchFamily="2" charset="2"/>
              <a:buChar char="Ø"/>
              <a:defRPr/>
            </a:pPr>
            <a:r>
              <a:rPr lang="en-US" sz="2400" dirty="0">
                <a:solidFill>
                  <a:prstClr val="black"/>
                </a:solidFill>
              </a:rPr>
              <a:t>However, </a:t>
            </a:r>
            <a:r>
              <a:rPr kumimoji="0" lang="en-US" sz="2400" i="0" u="none" strike="noStrike" kern="1200" cap="none" spc="0" normalizeH="0" baseline="0" noProof="0" dirty="0">
                <a:ln>
                  <a:noFill/>
                </a:ln>
                <a:solidFill>
                  <a:prstClr val="black"/>
                </a:solidFill>
                <a:effectLst/>
                <a:uLnTx/>
                <a:uFillTx/>
                <a:ea typeface="+mn-ea"/>
                <a:cs typeface="+mn-cs"/>
              </a:rPr>
              <a:t>the Act provides certain exceptions. </a:t>
            </a:r>
          </a:p>
          <a:p>
            <a:pPr marL="342900" marR="0" lvl="0" indent="-342900" algn="l" defTabSz="457200" rtl="0" eaLnBrk="1" fontAlgn="auto" latinLnBrk="0" hangingPunct="1">
              <a:lnSpc>
                <a:spcPct val="100000"/>
              </a:lnSpc>
              <a:spcBef>
                <a:spcPts val="0"/>
              </a:spcBef>
              <a:spcAft>
                <a:spcPts val="0"/>
              </a:spcAft>
              <a:buClr>
                <a:srgbClr val="D0AA56"/>
              </a:buClr>
              <a:buSzPct val="90000"/>
              <a:buFont typeface="Symbol" panose="05050102010706020507" pitchFamily="18" charset="2"/>
              <a:buChar char="¨"/>
              <a:tabLst/>
              <a:defRPr/>
            </a:pPr>
            <a:endParaRPr lang="en-US" sz="2400" dirty="0">
              <a:solidFill>
                <a:prstClr val="black"/>
              </a:solidFill>
            </a:endParaRPr>
          </a:p>
          <a:p>
            <a:pPr marL="342900" lvl="0" indent="-342900">
              <a:buClr>
                <a:srgbClr val="D0AA56"/>
              </a:buClr>
              <a:buSzPct val="90000"/>
              <a:buFont typeface="Symbol" panose="05050102010706020507" pitchFamily="18" charset="2"/>
              <a:buChar char="¨"/>
              <a:defRPr/>
            </a:pPr>
            <a:r>
              <a:rPr kumimoji="0" lang="en-US" sz="2400" i="0" u="none" strike="noStrike" kern="1200" cap="none" spc="0" normalizeH="0" baseline="0" noProof="0" dirty="0">
                <a:ln>
                  <a:noFill/>
                </a:ln>
                <a:solidFill>
                  <a:prstClr val="black"/>
                </a:solidFill>
                <a:effectLst/>
                <a:uLnTx/>
                <a:uFillTx/>
                <a:ea typeface="+mn-ea"/>
                <a:cs typeface="+mn-cs"/>
              </a:rPr>
              <a:t>Government bodies must promptly provide or allow inspection of the requested information.</a:t>
            </a:r>
          </a:p>
          <a:p>
            <a:pPr marL="342900" marR="0" lvl="0" indent="-342900" algn="l" defTabSz="457200" rtl="0" eaLnBrk="1" fontAlgn="auto" latinLnBrk="0" hangingPunct="1">
              <a:lnSpc>
                <a:spcPct val="100000"/>
              </a:lnSpc>
              <a:spcBef>
                <a:spcPts val="0"/>
              </a:spcBef>
              <a:spcAft>
                <a:spcPts val="0"/>
              </a:spcAft>
              <a:buClr>
                <a:srgbClr val="D0AA56"/>
              </a:buClr>
              <a:buSzPct val="90000"/>
              <a:buFont typeface="Symbol" panose="05050102010706020507" pitchFamily="18" charset="2"/>
              <a:buChar char="¨"/>
              <a:tabLst/>
              <a:defRPr/>
            </a:pPr>
            <a:endParaRPr kumimoji="0" lang="en-US" sz="2400" i="0" u="none" strike="noStrike" kern="1200" cap="none" spc="0" normalizeH="0" baseline="0" noProof="0" dirty="0">
              <a:ln>
                <a:noFill/>
              </a:ln>
              <a:solidFill>
                <a:prstClr val="black"/>
              </a:solidFill>
              <a:effectLst/>
              <a:uLnTx/>
              <a:uFillTx/>
              <a:ea typeface="+mn-ea"/>
              <a:cs typeface="+mn-cs"/>
            </a:endParaRPr>
          </a:p>
          <a:p>
            <a:pPr marL="342900" marR="0" lvl="0" indent="-342900" algn="l" defTabSz="457200" rtl="0" eaLnBrk="1" fontAlgn="auto" latinLnBrk="0" hangingPunct="1">
              <a:lnSpc>
                <a:spcPct val="100000"/>
              </a:lnSpc>
              <a:spcBef>
                <a:spcPts val="0"/>
              </a:spcBef>
              <a:spcAft>
                <a:spcPts val="0"/>
              </a:spcAft>
              <a:buClr>
                <a:srgbClr val="D0AA56"/>
              </a:buClr>
              <a:buSzPct val="90000"/>
              <a:buFont typeface="Symbol" panose="05050102010706020507" pitchFamily="18" charset="2"/>
              <a:buChar char="¨"/>
              <a:tabLst/>
              <a:defRPr/>
            </a:pPr>
            <a:r>
              <a:rPr kumimoji="0" lang="en-US" sz="2400" i="0" u="none" strike="noStrike" kern="1200" cap="none" spc="0" normalizeH="0" baseline="0" noProof="0" dirty="0">
                <a:ln>
                  <a:noFill/>
                </a:ln>
                <a:solidFill>
                  <a:prstClr val="black"/>
                </a:solidFill>
                <a:effectLst/>
                <a:uLnTx/>
                <a:uFillTx/>
                <a:ea typeface="+mn-ea"/>
                <a:cs typeface="+mn-cs"/>
              </a:rPr>
              <a:t>If the entity thinks information fits an exception and should not be released, it requests a ruling from the AG.</a:t>
            </a:r>
          </a:p>
        </p:txBody>
      </p:sp>
    </p:spTree>
    <p:extLst>
      <p:ext uri="{BB962C8B-B14F-4D97-AF65-F5344CB8AC3E}">
        <p14:creationId xmlns:p14="http://schemas.microsoft.com/office/powerpoint/2010/main" val="2377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63988" y="3516817"/>
            <a:ext cx="3607545" cy="611204"/>
          </a:xfrm>
        </p:spPr>
        <p:txBody>
          <a:bodyPr>
            <a:noAutofit/>
          </a:bodyPr>
          <a:lstStyle/>
          <a:p>
            <a:pPr algn="ctr"/>
            <a:r>
              <a:rPr lang="en-US" sz="2400" dirty="0">
                <a:latin typeface="+mj-lt"/>
              </a:rPr>
              <a:t>Gov’t Code Chapter 552</a:t>
            </a:r>
          </a:p>
        </p:txBody>
      </p:sp>
      <p:sp>
        <p:nvSpPr>
          <p:cNvPr id="7" name="TextBox 6">
            <a:extLst>
              <a:ext uri="{FF2B5EF4-FFF2-40B4-BE49-F238E27FC236}">
                <a16:creationId xmlns:a16="http://schemas.microsoft.com/office/drawing/2014/main" id="{CF23A463-C60F-43A7-953E-C81E21B088E6}"/>
              </a:ext>
            </a:extLst>
          </p:cNvPr>
          <p:cNvSpPr txBox="1"/>
          <p:nvPr/>
        </p:nvSpPr>
        <p:spPr>
          <a:xfrm>
            <a:off x="5000624" y="996234"/>
            <a:ext cx="566566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rPr>
              <a:t>Frequently Asked Questions</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123164" y="4220384"/>
            <a:ext cx="1089192" cy="11791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pPr algn="ctr"/>
            <a:endParaRPr lang="en-US" dirty="0"/>
          </a:p>
        </p:txBody>
      </p:sp>
      <p:sp>
        <p:nvSpPr>
          <p:cNvPr id="6" name="TextBox 5">
            <a:extLst>
              <a:ext uri="{FF2B5EF4-FFF2-40B4-BE49-F238E27FC236}">
                <a16:creationId xmlns:a16="http://schemas.microsoft.com/office/drawing/2014/main" id="{C096A46C-BA2C-9FFB-2B33-CF4FBEA5F826}"/>
              </a:ext>
            </a:extLst>
          </p:cNvPr>
          <p:cNvSpPr txBox="1"/>
          <p:nvPr/>
        </p:nvSpPr>
        <p:spPr>
          <a:xfrm>
            <a:off x="5000623" y="1649612"/>
            <a:ext cx="6581775" cy="1892826"/>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000" b="1" i="1" u="none" strike="noStrike" kern="1200" cap="none" spc="0" normalizeH="0" baseline="0" noProof="0" dirty="0">
                <a:ln>
                  <a:noFill/>
                </a:ln>
                <a:solidFill>
                  <a:prstClr val="black"/>
                </a:solidFill>
                <a:effectLst/>
                <a:uLnTx/>
                <a:uFillTx/>
                <a:ea typeface="+mn-ea"/>
                <a:cs typeface="+mn-cs"/>
              </a:rPr>
              <a:t>Question</a:t>
            </a:r>
            <a:r>
              <a:rPr kumimoji="0" lang="en-US" sz="2000" b="1" i="0" u="none" strike="noStrike" kern="1200" cap="none" spc="0" normalizeH="0" baseline="0" noProof="0" dirty="0">
                <a:ln>
                  <a:noFill/>
                </a:ln>
                <a:solidFill>
                  <a:prstClr val="black"/>
                </a:solidFill>
                <a:effectLst/>
                <a:uLnTx/>
                <a:uFillTx/>
                <a:ea typeface="+mn-ea"/>
                <a:cs typeface="+mn-cs"/>
              </a:rPr>
              <a:t>: Someone is repeatedly making requests or making large requests to the point of harassment. Do I have to respond? </a:t>
            </a:r>
          </a:p>
          <a:p>
            <a:pPr marR="0" lvl="0" algn="l" defTabSz="457200" rtl="0" eaLnBrk="1" fontAlgn="auto" latinLnBrk="0" hangingPunct="1">
              <a:lnSpc>
                <a:spcPct val="100000"/>
              </a:lnSpc>
              <a:spcBef>
                <a:spcPts val="0"/>
              </a:spcBef>
              <a:spcAft>
                <a:spcPts val="0"/>
              </a:spcAft>
              <a:buClrTx/>
              <a:buSzTx/>
              <a:tabLst/>
              <a:defRPr/>
            </a:pPr>
            <a:r>
              <a:rPr kumimoji="0" lang="en-US" sz="1900" i="0" u="none" strike="noStrike" kern="1200" cap="none" spc="0" normalizeH="0" baseline="0" noProof="0" dirty="0">
                <a:ln>
                  <a:noFill/>
                </a:ln>
                <a:solidFill>
                  <a:prstClr val="black"/>
                </a:solidFill>
                <a:effectLst/>
                <a:uLnTx/>
                <a:uFillTx/>
                <a:ea typeface="+mn-ea"/>
                <a:cs typeface="+mn-cs"/>
              </a:rPr>
              <a:t>For example, if a requestor is requesting the same information, has made a standing request, or is requesting large amounts of information from your entity.</a:t>
            </a:r>
          </a:p>
        </p:txBody>
      </p:sp>
      <p:sp>
        <p:nvSpPr>
          <p:cNvPr id="9" name="TextBox 8">
            <a:extLst>
              <a:ext uri="{FF2B5EF4-FFF2-40B4-BE49-F238E27FC236}">
                <a16:creationId xmlns:a16="http://schemas.microsoft.com/office/drawing/2014/main" id="{E3D96E35-963D-77EE-082D-07DB41B4BEDB}"/>
              </a:ext>
            </a:extLst>
          </p:cNvPr>
          <p:cNvSpPr txBox="1"/>
          <p:nvPr/>
        </p:nvSpPr>
        <p:spPr>
          <a:xfrm>
            <a:off x="5000624" y="3580143"/>
            <a:ext cx="6683376" cy="3016210"/>
          </a:xfrm>
          <a:prstGeom prst="rect">
            <a:avLst/>
          </a:prstGeom>
          <a:noFill/>
        </p:spPr>
        <p:txBody>
          <a:bodyPr wrap="square" rtlCol="0">
            <a:spAutoFit/>
          </a:bodyPr>
          <a:lstStyle/>
          <a:p>
            <a:pPr lvl="0">
              <a:defRPr/>
            </a:pPr>
            <a:r>
              <a:rPr kumimoji="0" lang="en-US" sz="2000" b="1" i="1" u="none" strike="noStrike" kern="1200" cap="none" spc="0" normalizeH="0" baseline="0" noProof="0" dirty="0">
                <a:ln>
                  <a:noFill/>
                </a:ln>
                <a:solidFill>
                  <a:prstClr val="black"/>
                </a:solidFill>
                <a:effectLst/>
                <a:uLnTx/>
                <a:uFillTx/>
              </a:rPr>
              <a:t>Answer</a:t>
            </a:r>
            <a:r>
              <a:rPr kumimoji="0" lang="en-US" sz="2000" b="1" i="0" u="none" strike="noStrike" kern="1200" cap="none" spc="0" normalizeH="0" baseline="0" noProof="0" dirty="0">
                <a:ln>
                  <a:noFill/>
                </a:ln>
                <a:solidFill>
                  <a:prstClr val="black"/>
                </a:solidFill>
                <a:effectLst/>
                <a:uLnTx/>
                <a:uFillTx/>
              </a:rPr>
              <a:t>: </a:t>
            </a:r>
            <a:r>
              <a:rPr lang="en-US" sz="2000" b="1" dirty="0">
                <a:solidFill>
                  <a:prstClr val="black"/>
                </a:solidFill>
              </a:rPr>
              <a:t>Not necessarily. </a:t>
            </a:r>
            <a:r>
              <a:rPr lang="en-US" sz="2000" dirty="0">
                <a:solidFill>
                  <a:prstClr val="black"/>
                </a:solidFill>
              </a:rPr>
              <a:t>Section 552.232 allows you to send a letter to the requestor explaining: </a:t>
            </a:r>
          </a:p>
          <a:p>
            <a:pPr lvl="0">
              <a:defRPr/>
            </a:pPr>
            <a:r>
              <a:rPr lang="en-US" sz="2000" dirty="0">
                <a:solidFill>
                  <a:prstClr val="black"/>
                </a:solidFill>
              </a:rPr>
              <a:t>(1) that the information was already provided, and when; and </a:t>
            </a:r>
          </a:p>
          <a:p>
            <a:pPr lvl="0">
              <a:defRPr/>
            </a:pPr>
            <a:r>
              <a:rPr lang="en-US" sz="2000" dirty="0">
                <a:solidFill>
                  <a:prstClr val="black"/>
                </a:solidFill>
              </a:rPr>
              <a:t>(2) that no new information has been generated since the last request. </a:t>
            </a:r>
          </a:p>
          <a:p>
            <a:pPr lvl="0">
              <a:spcBef>
                <a:spcPts val="600"/>
              </a:spcBef>
              <a:spcAft>
                <a:spcPts val="600"/>
              </a:spcAft>
              <a:defRPr/>
            </a:pPr>
            <a:r>
              <a:rPr lang="en-US" sz="2000" dirty="0">
                <a:solidFill>
                  <a:prstClr val="black"/>
                </a:solidFill>
              </a:rPr>
              <a:t>You do not have to respond to a standing request.</a:t>
            </a:r>
          </a:p>
          <a:p>
            <a:pPr lvl="0">
              <a:defRPr/>
            </a:pPr>
            <a:r>
              <a:rPr lang="en-US" sz="2000" dirty="0">
                <a:solidFill>
                  <a:prstClr val="black"/>
                </a:solidFill>
              </a:rPr>
              <a:t>Section 552.275 allows an entity to place reasonable limits on county time per requestor.</a:t>
            </a:r>
          </a:p>
          <a:p>
            <a:pPr marL="342900" lvl="0" indent="-342900">
              <a:buClr>
                <a:srgbClr val="D0AA56"/>
              </a:buClr>
              <a:buSzPct val="90000"/>
              <a:buFont typeface="Symbol" panose="05050102010706020507" pitchFamily="18" charset="2"/>
              <a:buChar char="¨"/>
              <a:defRPr/>
            </a:pPr>
            <a:r>
              <a:rPr lang="en-US" sz="2000" dirty="0">
                <a:solidFill>
                  <a:prstClr val="black"/>
                </a:solidFill>
              </a:rPr>
              <a:t>	Has specific requirements. </a:t>
            </a:r>
          </a:p>
        </p:txBody>
      </p:sp>
      <p:pic>
        <p:nvPicPr>
          <p:cNvPr id="10" name="Picture 9">
            <a:extLst>
              <a:ext uri="{FF2B5EF4-FFF2-40B4-BE49-F238E27FC236}">
                <a16:creationId xmlns:a16="http://schemas.microsoft.com/office/drawing/2014/main" id="{E5E6B529-5088-5F28-23AF-7F216467E5B8}"/>
              </a:ext>
            </a:extLst>
          </p:cNvPr>
          <p:cNvPicPr>
            <a:picLocks noChangeAspect="1"/>
          </p:cNvPicPr>
          <p:nvPr/>
        </p:nvPicPr>
        <p:blipFill>
          <a:blip r:embed="rId4"/>
          <a:stretch>
            <a:fillRect/>
          </a:stretch>
        </p:blipFill>
        <p:spPr>
          <a:xfrm>
            <a:off x="746959" y="1126762"/>
            <a:ext cx="3609145" cy="1469263"/>
          </a:xfrm>
          <a:prstGeom prst="rect">
            <a:avLst/>
          </a:prstGeom>
        </p:spPr>
      </p:pic>
      <p:sp>
        <p:nvSpPr>
          <p:cNvPr id="5" name="Title 4">
            <a:extLst>
              <a:ext uri="{FF2B5EF4-FFF2-40B4-BE49-F238E27FC236}">
                <a16:creationId xmlns:a16="http://schemas.microsoft.com/office/drawing/2014/main" id="{8C7F0519-000E-DC8E-C27B-0857E73F4E9F}"/>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7518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2" y="1892367"/>
            <a:ext cx="3607545" cy="997523"/>
          </a:xfrm>
        </p:spPr>
        <p:txBody>
          <a:bodyPr/>
          <a:lstStyle/>
          <a:p>
            <a:pPr algn="ctr"/>
            <a:br>
              <a:rPr lang="en-US" sz="4400" b="1" dirty="0"/>
            </a:br>
            <a:r>
              <a:rPr lang="en-US" sz="4400" b="1" i="1" dirty="0"/>
              <a:t>Civil Enforcement</a:t>
            </a:r>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86461" y="3814610"/>
            <a:ext cx="3607545" cy="411595"/>
          </a:xfrm>
        </p:spPr>
        <p:txBody>
          <a:bodyPr>
            <a:noAutofit/>
          </a:bodyPr>
          <a:lstStyle/>
          <a:p>
            <a:pPr algn="ctr"/>
            <a:r>
              <a:rPr lang="en-US" sz="2400" dirty="0">
                <a:latin typeface="+mj-lt"/>
              </a:rPr>
              <a:t>Gov’t Code Chapter 552</a:t>
            </a: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079203" y="4429400"/>
            <a:ext cx="1076325" cy="11337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F5EF094F-D7F0-C392-BBF8-444843072640}"/>
              </a:ext>
            </a:extLst>
          </p:cNvPr>
          <p:cNvSpPr txBox="1"/>
          <p:nvPr/>
        </p:nvSpPr>
        <p:spPr>
          <a:xfrm>
            <a:off x="4934707" y="839168"/>
            <a:ext cx="6812686" cy="1015663"/>
          </a:xfrm>
          <a:prstGeom prst="rect">
            <a:avLst/>
          </a:prstGeom>
          <a:noFill/>
        </p:spPr>
        <p:txBody>
          <a:bodyPr wrap="square" rtlCol="0">
            <a:spAutoFit/>
          </a:bodyPr>
          <a:lstStyle/>
          <a:p>
            <a:pPr lvl="0"/>
            <a:r>
              <a:rPr lang="en-US" sz="3000" b="1" dirty="0">
                <a:cs typeface="Times New Roman" pitchFamily="18" charset="0"/>
              </a:rPr>
              <a:t>Civil Enforcement Suits:</a:t>
            </a:r>
          </a:p>
          <a:p>
            <a:pPr lvl="0"/>
            <a:r>
              <a:rPr lang="en-US" sz="3000" b="1" dirty="0">
                <a:cs typeface="Times New Roman" pitchFamily="18" charset="0"/>
              </a:rPr>
              <a:t>Suits to Compel Disclosure of Information</a:t>
            </a:r>
          </a:p>
        </p:txBody>
      </p:sp>
      <p:sp>
        <p:nvSpPr>
          <p:cNvPr id="5" name="TextBox 4">
            <a:extLst>
              <a:ext uri="{FF2B5EF4-FFF2-40B4-BE49-F238E27FC236}">
                <a16:creationId xmlns:a16="http://schemas.microsoft.com/office/drawing/2014/main" id="{3D5D28E8-999A-30D1-F3AA-FC7108C670FB}"/>
              </a:ext>
            </a:extLst>
          </p:cNvPr>
          <p:cNvSpPr txBox="1"/>
          <p:nvPr/>
        </p:nvSpPr>
        <p:spPr>
          <a:xfrm>
            <a:off x="5043485" y="2001005"/>
            <a:ext cx="6446551" cy="4339650"/>
          </a:xfrm>
          <a:prstGeom prst="rect">
            <a:avLst/>
          </a:prstGeom>
          <a:noFill/>
        </p:spPr>
        <p:txBody>
          <a:bodyPr wrap="square" rtlCol="0">
            <a:spAutoFit/>
          </a:bodyPr>
          <a:lstStyle/>
          <a:p>
            <a:pPr marL="342900" indent="-342900">
              <a:spcAft>
                <a:spcPts val="1600"/>
              </a:spcAft>
              <a:buClr>
                <a:srgbClr val="D0AA56"/>
              </a:buClr>
              <a:buSzPct val="90000"/>
              <a:buFont typeface="Symbol" panose="05050102010706020507" pitchFamily="18" charset="2"/>
              <a:buChar char="¨"/>
            </a:pPr>
            <a:r>
              <a:rPr lang="en-US" sz="2200" dirty="0"/>
              <a:t>TPIA violators may be sued to compel disclosure of public information and may also be responsible for the claimant’s attorney fees and costs. </a:t>
            </a:r>
          </a:p>
          <a:p>
            <a:pPr marL="342900" indent="-342900">
              <a:spcAft>
                <a:spcPts val="1200"/>
              </a:spcAft>
              <a:buClr>
                <a:srgbClr val="D0AA56"/>
              </a:buClr>
              <a:buSzPct val="90000"/>
              <a:buFont typeface="Symbol" panose="05050102010706020507" pitchFamily="18" charset="2"/>
              <a:buChar char="¨"/>
            </a:pPr>
            <a:r>
              <a:rPr lang="en-US" sz="2200" dirty="0"/>
              <a:t>Suit may be warranted if entity refuses to:</a:t>
            </a:r>
          </a:p>
          <a:p>
            <a:pPr marL="742950" lvl="1" indent="-285750">
              <a:spcAft>
                <a:spcPts val="800"/>
              </a:spcAft>
              <a:buClr>
                <a:srgbClr val="D0AA56"/>
              </a:buClr>
              <a:buSzPct val="80000"/>
              <a:buFont typeface="Wingdings" panose="05000000000000000000" pitchFamily="2" charset="2"/>
              <a:buChar char="Ø"/>
            </a:pPr>
            <a:r>
              <a:rPr lang="en-US" dirty="0"/>
              <a:t>Provide access to information that is clearly public</a:t>
            </a:r>
          </a:p>
          <a:p>
            <a:pPr marL="742950" lvl="1" indent="-285750">
              <a:spcAft>
                <a:spcPts val="800"/>
              </a:spcAft>
              <a:buClr>
                <a:srgbClr val="D0AA56"/>
              </a:buClr>
              <a:buSzPct val="80000"/>
              <a:buFont typeface="Wingdings" panose="05000000000000000000" pitchFamily="2" charset="2"/>
              <a:buChar char="Ø"/>
            </a:pPr>
            <a:r>
              <a:rPr lang="en-US" dirty="0"/>
              <a:t>Request TXOAG ruling</a:t>
            </a:r>
          </a:p>
          <a:p>
            <a:pPr marL="742950" lvl="1" indent="-285750">
              <a:buClr>
                <a:srgbClr val="D0AA56"/>
              </a:buClr>
              <a:buSzPct val="80000"/>
              <a:buFont typeface="Wingdings" panose="05000000000000000000" pitchFamily="2" charset="2"/>
              <a:buChar char="Ø"/>
            </a:pPr>
            <a:r>
              <a:rPr lang="en-US" dirty="0"/>
              <a:t>Release information as required by an unchallenged TXOAG ruling</a:t>
            </a:r>
          </a:p>
          <a:p>
            <a:pPr marL="347472" indent="-347472">
              <a:spcBef>
                <a:spcPts val="1600"/>
              </a:spcBef>
              <a:buClr>
                <a:srgbClr val="D0AA56"/>
              </a:buClr>
              <a:buSzPct val="90000"/>
              <a:buFont typeface="Symbol" panose="05050102010706020507" pitchFamily="18" charset="2"/>
              <a:buChar char="¨"/>
            </a:pPr>
            <a:r>
              <a:rPr lang="en-US" sz="2200" dirty="0"/>
              <a:t>Prior to filing a suit, the local prosecutor or TXOAG must give notice to the entity. The entity has 3 days to remedy the problem.  </a:t>
            </a:r>
          </a:p>
        </p:txBody>
      </p:sp>
    </p:spTree>
    <p:extLst>
      <p:ext uri="{BB962C8B-B14F-4D97-AF65-F5344CB8AC3E}">
        <p14:creationId xmlns:p14="http://schemas.microsoft.com/office/powerpoint/2010/main" val="3678969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4" y="997523"/>
            <a:ext cx="3607545" cy="2660073"/>
          </a:xfrm>
        </p:spPr>
        <p:txBody>
          <a:bodyPr/>
          <a:lstStyle/>
          <a:p>
            <a:pPr algn="ctr"/>
            <a:r>
              <a:rPr lang="en-US" sz="4400" b="1" dirty="0"/>
              <a:t>Civil Enforcement</a:t>
            </a:r>
            <a:br>
              <a:rPr lang="en-US" sz="4400" b="1" dirty="0"/>
            </a:br>
            <a:endParaRPr lang="en-US" sz="4400" b="1" i="1" dirty="0"/>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86461" y="3814610"/>
            <a:ext cx="3607545" cy="411595"/>
          </a:xfrm>
        </p:spPr>
        <p:txBody>
          <a:bodyPr>
            <a:noAutofit/>
          </a:bodyPr>
          <a:lstStyle/>
          <a:p>
            <a:pPr algn="ctr"/>
            <a:r>
              <a:rPr lang="en-US" sz="2400" dirty="0">
                <a:latin typeface="+mj-lt"/>
              </a:rPr>
              <a:t>Gov’t Code Chapter 552</a:t>
            </a: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079203" y="4429400"/>
            <a:ext cx="1076325" cy="11337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F5EF094F-D7F0-C392-BBF8-444843072640}"/>
              </a:ext>
            </a:extLst>
          </p:cNvPr>
          <p:cNvSpPr txBox="1"/>
          <p:nvPr/>
        </p:nvSpPr>
        <p:spPr>
          <a:xfrm>
            <a:off x="4934707" y="839168"/>
            <a:ext cx="6812686" cy="1015663"/>
          </a:xfrm>
          <a:prstGeom prst="rect">
            <a:avLst/>
          </a:prstGeom>
          <a:noFill/>
        </p:spPr>
        <p:txBody>
          <a:bodyPr wrap="square" rtlCol="0">
            <a:spAutoFit/>
          </a:bodyPr>
          <a:lstStyle/>
          <a:p>
            <a:pPr lvl="0"/>
            <a:r>
              <a:rPr lang="en-US" sz="3000" b="1" dirty="0">
                <a:cs typeface="Times New Roman" pitchFamily="18" charset="0"/>
              </a:rPr>
              <a:t>Civil Enforcement Suits:</a:t>
            </a:r>
          </a:p>
          <a:p>
            <a:pPr lvl="0"/>
            <a:r>
              <a:rPr lang="en-US" sz="3000" b="1" dirty="0">
                <a:cs typeface="Times New Roman" pitchFamily="18" charset="0"/>
              </a:rPr>
              <a:t>Suits to Prevent Disclosure of Information</a:t>
            </a:r>
          </a:p>
        </p:txBody>
      </p:sp>
      <p:sp>
        <p:nvSpPr>
          <p:cNvPr id="5" name="TextBox 4">
            <a:extLst>
              <a:ext uri="{FF2B5EF4-FFF2-40B4-BE49-F238E27FC236}">
                <a16:creationId xmlns:a16="http://schemas.microsoft.com/office/drawing/2014/main" id="{3D5D28E8-999A-30D1-F3AA-FC7108C670FB}"/>
              </a:ext>
            </a:extLst>
          </p:cNvPr>
          <p:cNvSpPr txBox="1"/>
          <p:nvPr/>
        </p:nvSpPr>
        <p:spPr>
          <a:xfrm>
            <a:off x="5043486" y="1954825"/>
            <a:ext cx="6160224" cy="4462760"/>
          </a:xfrm>
          <a:prstGeom prst="rect">
            <a:avLst/>
          </a:prstGeom>
          <a:noFill/>
        </p:spPr>
        <p:txBody>
          <a:bodyPr wrap="square" rtlCol="0">
            <a:spAutoFit/>
          </a:bodyPr>
          <a:lstStyle/>
          <a:p>
            <a:pPr marL="342900" indent="-342900">
              <a:spcAft>
                <a:spcPts val="1200"/>
              </a:spcAft>
              <a:buClr>
                <a:srgbClr val="D0AA56"/>
              </a:buClr>
              <a:buSzPct val="90000"/>
              <a:buFont typeface="Symbol" panose="05050102010706020507" pitchFamily="18" charset="2"/>
              <a:buChar char="¨"/>
            </a:pPr>
            <a:r>
              <a:rPr lang="en-US" sz="2200" dirty="0"/>
              <a:t>If TXOAG issues an unfavorable ruling (entity may not withhold the information), entity may challenge the ruling by filing suit in district court of Travis County within 30 days of receiving ruling.</a:t>
            </a:r>
          </a:p>
          <a:p>
            <a:pPr marL="342900" indent="-342900">
              <a:spcAft>
                <a:spcPts val="1200"/>
              </a:spcAft>
              <a:buClr>
                <a:srgbClr val="D0AA56"/>
              </a:buClr>
              <a:buSzPct val="90000"/>
              <a:buFont typeface="Symbol" panose="05050102010706020507" pitchFamily="18" charset="2"/>
              <a:buChar char="¨"/>
            </a:pPr>
            <a:r>
              <a:rPr lang="en-US" sz="2200" dirty="0"/>
              <a:t>When TXOAG issues an unfavorable ruling which requires disclosure of the protected information of a third-party, a civil suit may be filed by the third-party against TXOAG to prevent the disclosure. </a:t>
            </a:r>
          </a:p>
          <a:p>
            <a:pPr marL="347472" indent="-347472">
              <a:buClr>
                <a:srgbClr val="D0AA56"/>
              </a:buClr>
              <a:buSzPct val="90000"/>
              <a:buFont typeface="Symbol" panose="05050102010706020507" pitchFamily="18" charset="2"/>
              <a:buChar char="¨"/>
            </a:pPr>
            <a:r>
              <a:rPr lang="en-US" sz="2200" dirty="0"/>
              <a:t>TPIA does not permit requestors to be sued directly.</a:t>
            </a:r>
          </a:p>
        </p:txBody>
      </p:sp>
    </p:spTree>
    <p:extLst>
      <p:ext uri="{BB962C8B-B14F-4D97-AF65-F5344CB8AC3E}">
        <p14:creationId xmlns:p14="http://schemas.microsoft.com/office/powerpoint/2010/main" val="648298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2" y="812424"/>
            <a:ext cx="3607545" cy="2660073"/>
          </a:xfrm>
        </p:spPr>
        <p:txBody>
          <a:bodyPr/>
          <a:lstStyle/>
          <a:p>
            <a:pPr algn="ctr"/>
            <a:r>
              <a:rPr lang="en-US" sz="4400" b="1" dirty="0"/>
              <a:t>Criminal</a:t>
            </a:r>
            <a:br>
              <a:rPr lang="en-US" sz="4400" b="1" dirty="0"/>
            </a:br>
            <a:r>
              <a:rPr lang="en-US" sz="4400" b="1" dirty="0"/>
              <a:t>Penalties</a:t>
            </a:r>
            <a:br>
              <a:rPr lang="en-US" sz="4400" b="1" dirty="0"/>
            </a:br>
            <a:endParaRPr lang="en-US" sz="4400" b="1" i="1" dirty="0"/>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86461" y="3814610"/>
            <a:ext cx="3607545" cy="411595"/>
          </a:xfrm>
        </p:spPr>
        <p:txBody>
          <a:bodyPr>
            <a:noAutofit/>
          </a:bodyPr>
          <a:lstStyle/>
          <a:p>
            <a:pPr algn="ctr"/>
            <a:r>
              <a:rPr lang="en-US" sz="2400" dirty="0">
                <a:latin typeface="+mj-lt"/>
              </a:rPr>
              <a:t>Gov’t Code Chapter 552</a:t>
            </a: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079203" y="4429400"/>
            <a:ext cx="1076325" cy="11337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6F61ED7F-A72E-76BB-C9E5-FC2A67CD34C7}"/>
              </a:ext>
            </a:extLst>
          </p:cNvPr>
          <p:cNvSpPr txBox="1"/>
          <p:nvPr/>
        </p:nvSpPr>
        <p:spPr>
          <a:xfrm>
            <a:off x="4903406" y="1190610"/>
            <a:ext cx="621717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rPr>
              <a:t>CONSEQUENCES OF VIOLATING ACT</a:t>
            </a:r>
            <a:endParaRPr kumimoji="0" lang="en-US" sz="3200" b="1" i="0" u="none" strike="noStrike" kern="1200" cap="none" spc="0" normalizeH="0" baseline="0" noProof="0" dirty="0">
              <a:ln>
                <a:noFill/>
              </a:ln>
              <a:solidFill>
                <a:prstClr val="black"/>
              </a:solidFill>
              <a:effectLst/>
              <a:uLnTx/>
              <a:uFillTx/>
              <a:ea typeface="+mn-ea"/>
              <a:cs typeface="+mn-cs"/>
            </a:endParaRPr>
          </a:p>
        </p:txBody>
      </p:sp>
      <p:sp>
        <p:nvSpPr>
          <p:cNvPr id="7" name="TextBox 6">
            <a:extLst>
              <a:ext uri="{FF2B5EF4-FFF2-40B4-BE49-F238E27FC236}">
                <a16:creationId xmlns:a16="http://schemas.microsoft.com/office/drawing/2014/main" id="{C8B9F4CD-7004-C633-A874-BACE1E015F33}"/>
              </a:ext>
            </a:extLst>
          </p:cNvPr>
          <p:cNvSpPr txBox="1"/>
          <p:nvPr/>
        </p:nvSpPr>
        <p:spPr>
          <a:xfrm>
            <a:off x="5207361" y="2142461"/>
            <a:ext cx="6502857" cy="360098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2400"/>
              </a:spcAft>
              <a:buClrTx/>
              <a:buSzTx/>
              <a:buFont typeface="+mj-lt"/>
              <a:buAutoNum type="arabicPeriod"/>
              <a:tabLst/>
              <a:defRPr/>
            </a:pPr>
            <a:r>
              <a:rPr lang="en-US" sz="2400" dirty="0">
                <a:solidFill>
                  <a:prstClr val="black"/>
                </a:solidFill>
              </a:rPr>
              <a:t>§ 552.351. Destruction, Removal, or Alteration of Public Information</a:t>
            </a:r>
          </a:p>
          <a:p>
            <a:pPr marL="457200" marR="0" lvl="0" indent="-457200" algn="l" defTabSz="457200" rtl="0" eaLnBrk="1" fontAlgn="auto" latinLnBrk="0" hangingPunct="1">
              <a:lnSpc>
                <a:spcPct val="100000"/>
              </a:lnSpc>
              <a:spcBef>
                <a:spcPts val="0"/>
              </a:spcBef>
              <a:spcAft>
                <a:spcPts val="2400"/>
              </a:spcAft>
              <a:buClrTx/>
              <a:buSzTx/>
              <a:buFont typeface="+mj-lt"/>
              <a:buAutoNum type="arabicPeriod"/>
              <a:tabLst/>
              <a:defRPr/>
            </a:pPr>
            <a:r>
              <a:rPr lang="en-US" sz="2400" dirty="0">
                <a:solidFill>
                  <a:prstClr val="black"/>
                </a:solidFill>
              </a:rPr>
              <a:t>§ 552.352. Misuse of confidential information</a:t>
            </a:r>
          </a:p>
          <a:p>
            <a:pPr marL="457200" marR="0" lvl="0" indent="-457200" algn="l" defTabSz="457200" rtl="0" eaLnBrk="1" fontAlgn="auto" latinLnBrk="0" hangingPunct="1">
              <a:lnSpc>
                <a:spcPct val="100000"/>
              </a:lnSpc>
              <a:spcBef>
                <a:spcPts val="0"/>
              </a:spcBef>
              <a:spcAft>
                <a:spcPts val="2400"/>
              </a:spcAft>
              <a:buClrTx/>
              <a:buSzTx/>
              <a:buFont typeface="+mj-lt"/>
              <a:buAutoNum type="arabicPeriod"/>
              <a:tabLst/>
              <a:defRPr/>
            </a:pPr>
            <a:r>
              <a:rPr lang="en-US" sz="2400" dirty="0">
                <a:solidFill>
                  <a:prstClr val="black"/>
                </a:solidFill>
              </a:rPr>
              <a:t>§ 552.353. Failure to provide access to information under the Act</a:t>
            </a:r>
          </a:p>
          <a:p>
            <a:pPr marR="0" lvl="0" algn="l" defTabSz="4572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dirty="0">
                <a:ln>
                  <a:noFill/>
                </a:ln>
                <a:solidFill>
                  <a:prstClr val="black"/>
                </a:solidFill>
                <a:effectLst/>
                <a:uLnTx/>
                <a:uFillTx/>
                <a:ea typeface="+mn-ea"/>
                <a:cs typeface="+mn-cs"/>
              </a:rPr>
              <a:t>Subject to </a:t>
            </a:r>
            <a:r>
              <a:rPr kumimoji="0" lang="en-US" sz="2400" b="1" i="0" u="none" strike="noStrike" kern="1200" cap="none" spc="0" normalizeH="0" baseline="0" noProof="0" dirty="0">
                <a:ln>
                  <a:noFill/>
                </a:ln>
                <a:solidFill>
                  <a:prstClr val="black"/>
                </a:solidFill>
                <a:effectLst/>
                <a:uLnTx/>
                <a:uFillTx/>
                <a:ea typeface="+mn-ea"/>
                <a:cs typeface="+mn-cs"/>
              </a:rPr>
              <a:t>fines, jail time, Class B and C misdemeanors. </a:t>
            </a:r>
            <a:endParaRPr kumimoji="0" lang="en-US" sz="240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84000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2" y="1111323"/>
            <a:ext cx="3607545" cy="1631369"/>
          </a:xfrm>
        </p:spPr>
        <p:txBody>
          <a:bodyPr/>
          <a:lstStyle/>
          <a:p>
            <a:pPr algn="ctr"/>
            <a:r>
              <a:rPr lang="en-US" sz="4400" b="1" dirty="0"/>
              <a:t>Criminal</a:t>
            </a:r>
            <a:br>
              <a:rPr lang="en-US" sz="4400" b="1" dirty="0"/>
            </a:br>
            <a:r>
              <a:rPr lang="en-US" sz="4400" b="1" dirty="0"/>
              <a:t>Penalties</a:t>
            </a:r>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86461" y="3814610"/>
            <a:ext cx="3607545" cy="411595"/>
          </a:xfrm>
        </p:spPr>
        <p:txBody>
          <a:bodyPr>
            <a:noAutofit/>
          </a:bodyPr>
          <a:lstStyle/>
          <a:p>
            <a:pPr algn="ctr"/>
            <a:r>
              <a:rPr lang="en-US" sz="2400" dirty="0">
                <a:latin typeface="+mj-lt"/>
              </a:rPr>
              <a:t>Gov’t Code Chapter 552</a:t>
            </a: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079203" y="4429400"/>
            <a:ext cx="1076325" cy="11337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96110BA5-8C90-FF16-4746-EDB9EC3EC286}"/>
              </a:ext>
            </a:extLst>
          </p:cNvPr>
          <p:cNvSpPr txBox="1"/>
          <p:nvPr/>
        </p:nvSpPr>
        <p:spPr>
          <a:xfrm>
            <a:off x="5108934" y="774674"/>
            <a:ext cx="6160223" cy="1107996"/>
          </a:xfrm>
          <a:prstGeom prst="rect">
            <a:avLst/>
          </a:prstGeom>
          <a:noFill/>
        </p:spPr>
        <p:txBody>
          <a:bodyPr wrap="square" rtlCol="0">
            <a:spAutoFit/>
          </a:bodyPr>
          <a:lstStyle/>
          <a:p>
            <a:pPr lvl="0"/>
            <a:r>
              <a:rPr lang="en-US" sz="3300" b="1" dirty="0">
                <a:cs typeface="Times New Roman" pitchFamily="18" charset="0"/>
              </a:rPr>
              <a:t>Distribution or Misuse of Confidential Information</a:t>
            </a:r>
          </a:p>
        </p:txBody>
      </p:sp>
      <p:sp>
        <p:nvSpPr>
          <p:cNvPr id="7" name="TextBox 6">
            <a:extLst>
              <a:ext uri="{FF2B5EF4-FFF2-40B4-BE49-F238E27FC236}">
                <a16:creationId xmlns:a16="http://schemas.microsoft.com/office/drawing/2014/main" id="{9D9D920E-C973-07B5-DF57-8CD21283140C}"/>
              </a:ext>
            </a:extLst>
          </p:cNvPr>
          <p:cNvSpPr txBox="1"/>
          <p:nvPr/>
        </p:nvSpPr>
        <p:spPr>
          <a:xfrm>
            <a:off x="5108934" y="1927008"/>
            <a:ext cx="6602776" cy="4303742"/>
          </a:xfrm>
          <a:prstGeom prst="rect">
            <a:avLst/>
          </a:prstGeom>
          <a:noFill/>
        </p:spPr>
        <p:txBody>
          <a:bodyPr wrap="square" rtlCol="0">
            <a:spAutoFit/>
          </a:bodyPr>
          <a:lstStyle/>
          <a:p>
            <a:pPr marL="342900" indent="-342900">
              <a:spcAft>
                <a:spcPts val="1000"/>
              </a:spcAft>
              <a:buClr>
                <a:srgbClr val="D0AA56"/>
              </a:buClr>
              <a:buSzPct val="90000"/>
              <a:buFont typeface="Symbol" panose="05050102010706020507" pitchFamily="18" charset="2"/>
              <a:buChar char="¨"/>
            </a:pPr>
            <a:r>
              <a:rPr lang="en-US" sz="2500" dirty="0"/>
              <a:t>A person commits a special misdemeanor offense if he distributes information considered confidential under TPIA. </a:t>
            </a:r>
          </a:p>
          <a:p>
            <a:pPr marL="731520" lvl="1" indent="-342900">
              <a:spcAft>
                <a:spcPts val="1800"/>
              </a:spcAft>
              <a:buClr>
                <a:srgbClr val="D0AA56"/>
              </a:buClr>
              <a:buSzPct val="80000"/>
              <a:buFont typeface="Wingdings" panose="05000000000000000000" pitchFamily="2" charset="2"/>
              <a:buChar char="Ø"/>
            </a:pPr>
            <a:r>
              <a:rPr lang="en-US" sz="2200" b="1" i="1" dirty="0"/>
              <a:t>Example</a:t>
            </a:r>
            <a:r>
              <a:rPr lang="en-US" sz="2200" dirty="0"/>
              <a:t>:  A city officer or employee uses confidential info for solicitation of contributions or clients, discloses, or allows inspection by someone not authorized to see it.</a:t>
            </a:r>
          </a:p>
          <a:p>
            <a:pPr marL="342900" indent="-342900">
              <a:spcAft>
                <a:spcPts val="1000"/>
              </a:spcAft>
              <a:buClr>
                <a:srgbClr val="D0AA56"/>
              </a:buClr>
              <a:buSzPct val="90000"/>
              <a:buFont typeface="Symbol" panose="05050102010706020507" pitchFamily="18" charset="2"/>
              <a:buChar char="¨"/>
            </a:pPr>
            <a:r>
              <a:rPr lang="en-US" sz="2500" dirty="0"/>
              <a:t>This misdemeanor is punishable by:</a:t>
            </a:r>
          </a:p>
          <a:p>
            <a:pPr marL="731520" lvl="1" indent="-342900">
              <a:spcAft>
                <a:spcPts val="800"/>
              </a:spcAft>
              <a:buClr>
                <a:srgbClr val="D0AA56"/>
              </a:buClr>
              <a:buSzPct val="80000"/>
              <a:buFont typeface="Wingdings" panose="05000000000000000000" pitchFamily="2" charset="2"/>
              <a:buChar char="Ø"/>
            </a:pPr>
            <a:r>
              <a:rPr lang="en-US" sz="2200" b="1" i="1" dirty="0"/>
              <a:t>Fine less than $1000, and/or</a:t>
            </a:r>
          </a:p>
          <a:p>
            <a:pPr marL="731520" lvl="1" indent="-342900">
              <a:spcAft>
                <a:spcPts val="800"/>
              </a:spcAft>
              <a:buClr>
                <a:srgbClr val="D0AA56"/>
              </a:buClr>
              <a:buSzPct val="80000"/>
              <a:buFont typeface="Wingdings" panose="05000000000000000000" pitchFamily="2" charset="2"/>
              <a:buChar char="Ø"/>
            </a:pPr>
            <a:r>
              <a:rPr lang="en-US" sz="2200" b="1" i="1" dirty="0"/>
              <a:t>Up to 6 months in county jail</a:t>
            </a:r>
          </a:p>
        </p:txBody>
      </p:sp>
    </p:spTree>
    <p:extLst>
      <p:ext uri="{BB962C8B-B14F-4D97-AF65-F5344CB8AC3E}">
        <p14:creationId xmlns:p14="http://schemas.microsoft.com/office/powerpoint/2010/main" val="1944810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2" y="1231973"/>
            <a:ext cx="3607545" cy="1537851"/>
          </a:xfrm>
        </p:spPr>
        <p:txBody>
          <a:bodyPr/>
          <a:lstStyle/>
          <a:p>
            <a:pPr algn="ctr"/>
            <a:r>
              <a:rPr lang="en-US" sz="4400" b="1" dirty="0"/>
              <a:t>Criminal</a:t>
            </a:r>
            <a:br>
              <a:rPr lang="en-US" sz="4400" b="1" dirty="0"/>
            </a:br>
            <a:r>
              <a:rPr lang="en-US" sz="4400" b="1" dirty="0"/>
              <a:t>Penalties</a:t>
            </a:r>
          </a:p>
        </p:txBody>
      </p:sp>
      <p:sp>
        <p:nvSpPr>
          <p:cNvPr id="4" name="Text Placeholder 3">
            <a:extLst>
              <a:ext uri="{FF2B5EF4-FFF2-40B4-BE49-F238E27FC236}">
                <a16:creationId xmlns:a16="http://schemas.microsoft.com/office/drawing/2014/main" id="{D6922C78-E9CF-40F8-B2EF-5971D0B1FC9F}"/>
              </a:ext>
            </a:extLst>
          </p:cNvPr>
          <p:cNvSpPr>
            <a:spLocks noGrp="1"/>
          </p:cNvSpPr>
          <p:nvPr>
            <p:ph type="body" sz="half" idx="2"/>
          </p:nvPr>
        </p:nvSpPr>
        <p:spPr>
          <a:xfrm>
            <a:off x="886461" y="3814610"/>
            <a:ext cx="3607545" cy="411595"/>
          </a:xfrm>
        </p:spPr>
        <p:txBody>
          <a:bodyPr>
            <a:noAutofit/>
          </a:bodyPr>
          <a:lstStyle/>
          <a:p>
            <a:pPr algn="ctr"/>
            <a:r>
              <a:rPr lang="en-US" sz="2400" dirty="0">
                <a:latin typeface="+mj-lt"/>
              </a:rPr>
              <a:t>Gov’t Code Chapter 552</a:t>
            </a:r>
          </a:p>
        </p:txBody>
      </p:sp>
      <p:sp>
        <p:nvSpPr>
          <p:cNvPr id="8" name="Rectangle 7" descr="Books">
            <a:extLst>
              <a:ext uri="{FF2B5EF4-FFF2-40B4-BE49-F238E27FC236}">
                <a16:creationId xmlns:a16="http://schemas.microsoft.com/office/drawing/2014/main" id="{1155A34A-E549-48CF-9461-77848C7A9077}"/>
              </a:ext>
            </a:extLst>
          </p:cNvPr>
          <p:cNvSpPr/>
          <p:nvPr/>
        </p:nvSpPr>
        <p:spPr>
          <a:xfrm>
            <a:off x="2079203" y="4429400"/>
            <a:ext cx="1076325" cy="113376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9D9D920E-C973-07B5-DF57-8CD21283140C}"/>
              </a:ext>
            </a:extLst>
          </p:cNvPr>
          <p:cNvSpPr txBox="1"/>
          <p:nvPr/>
        </p:nvSpPr>
        <p:spPr>
          <a:xfrm>
            <a:off x="5108934" y="2000899"/>
            <a:ext cx="6602776" cy="4129336"/>
          </a:xfrm>
          <a:prstGeom prst="rect">
            <a:avLst/>
          </a:prstGeom>
          <a:noFill/>
        </p:spPr>
        <p:txBody>
          <a:bodyPr wrap="square" rtlCol="0">
            <a:spAutoFit/>
          </a:bodyPr>
          <a:lstStyle/>
          <a:p>
            <a:pPr marL="342900" indent="-342900">
              <a:spcAft>
                <a:spcPts val="1000"/>
              </a:spcAft>
              <a:buClr>
                <a:srgbClr val="D0AA56"/>
              </a:buClr>
              <a:buSzPct val="90000"/>
              <a:buFont typeface="Symbol" panose="05050102010706020507" pitchFamily="18" charset="2"/>
              <a:buChar char="¨"/>
            </a:pPr>
            <a:r>
              <a:rPr lang="en-US" sz="2200" dirty="0"/>
              <a:t>Willful destruction, alteration, mutilation, removal without permission or alteration of public information is a misdemeanor offense punishable by:</a:t>
            </a:r>
          </a:p>
          <a:p>
            <a:pPr marL="731520" lvl="1" indent="-342900">
              <a:spcAft>
                <a:spcPts val="1200"/>
              </a:spcAft>
              <a:buClr>
                <a:srgbClr val="D0AA56"/>
              </a:buClr>
              <a:buSzPct val="80000"/>
              <a:buFont typeface="Wingdings" panose="05000000000000000000" pitchFamily="2" charset="2"/>
              <a:buChar char="Ø"/>
            </a:pPr>
            <a:r>
              <a:rPr lang="en-US" sz="2000" b="1" i="1" dirty="0"/>
              <a:t>Fine of at least $25, and/or</a:t>
            </a:r>
          </a:p>
          <a:p>
            <a:pPr marL="731520" lvl="1" indent="-342900">
              <a:spcAft>
                <a:spcPts val="3000"/>
              </a:spcAft>
              <a:buClr>
                <a:srgbClr val="D0AA56"/>
              </a:buClr>
              <a:buSzPct val="80000"/>
              <a:buFont typeface="Wingdings" panose="05000000000000000000" pitchFamily="2" charset="2"/>
              <a:buChar char="Ø"/>
            </a:pPr>
            <a:r>
              <a:rPr lang="en-US" sz="2000" b="1" i="1" dirty="0"/>
              <a:t>3 days to 2 months in county jail</a:t>
            </a:r>
          </a:p>
          <a:p>
            <a:pPr marL="342900" indent="-342900">
              <a:spcAft>
                <a:spcPts val="3000"/>
              </a:spcAft>
              <a:buClr>
                <a:srgbClr val="D0AA56"/>
              </a:buClr>
              <a:buSzPct val="90000"/>
              <a:buFont typeface="Symbol" panose="05050102010706020507" pitchFamily="18" charset="2"/>
              <a:buChar char="¨"/>
            </a:pPr>
            <a:r>
              <a:rPr lang="en-US" sz="2200" dirty="0"/>
              <a:t>This Violation of other associated statues depends on type of record and level of intent with state jail time of up to 2 years and a maximum fine of $4000. </a:t>
            </a:r>
          </a:p>
          <a:p>
            <a:pPr marL="342900" indent="-342900">
              <a:spcAft>
                <a:spcPts val="1000"/>
              </a:spcAft>
              <a:buClr>
                <a:srgbClr val="D0AA56"/>
              </a:buClr>
              <a:buSzPct val="90000"/>
              <a:buFont typeface="Symbol" panose="05050102010706020507" pitchFamily="18" charset="2"/>
              <a:buChar char="¨"/>
            </a:pPr>
            <a:r>
              <a:rPr lang="en-US" sz="2200" dirty="0"/>
              <a:t>More serious punishments occur for repeat offenses. </a:t>
            </a:r>
            <a:endParaRPr lang="en-US" sz="2200" b="1" dirty="0"/>
          </a:p>
        </p:txBody>
      </p:sp>
      <p:sp>
        <p:nvSpPr>
          <p:cNvPr id="3" name="TextBox 2">
            <a:extLst>
              <a:ext uri="{FF2B5EF4-FFF2-40B4-BE49-F238E27FC236}">
                <a16:creationId xmlns:a16="http://schemas.microsoft.com/office/drawing/2014/main" id="{2D634FB9-4FEB-087D-AB1F-C1F8E9785996}"/>
              </a:ext>
            </a:extLst>
          </p:cNvPr>
          <p:cNvSpPr txBox="1"/>
          <p:nvPr/>
        </p:nvSpPr>
        <p:spPr>
          <a:xfrm>
            <a:off x="5016570" y="865163"/>
            <a:ext cx="6175432" cy="954107"/>
          </a:xfrm>
          <a:prstGeom prst="rect">
            <a:avLst/>
          </a:prstGeom>
          <a:noFill/>
        </p:spPr>
        <p:txBody>
          <a:bodyPr wrap="square" rtlCol="0">
            <a:spAutoFit/>
          </a:bodyPr>
          <a:lstStyle/>
          <a:p>
            <a:pPr lvl="0"/>
            <a:r>
              <a:rPr lang="en-US" sz="2800" b="1" dirty="0">
                <a:cs typeface="Times New Roman" pitchFamily="18" charset="0"/>
              </a:rPr>
              <a:t>Destruction, Removal or Alteration</a:t>
            </a:r>
          </a:p>
          <a:p>
            <a:pPr lvl="0"/>
            <a:r>
              <a:rPr lang="en-US" sz="2800" b="1" dirty="0">
                <a:cs typeface="Times New Roman" pitchFamily="18" charset="0"/>
              </a:rPr>
              <a:t>of Public Information</a:t>
            </a:r>
          </a:p>
        </p:txBody>
      </p:sp>
    </p:spTree>
    <p:extLst>
      <p:ext uri="{BB962C8B-B14F-4D97-AF65-F5344CB8AC3E}">
        <p14:creationId xmlns:p14="http://schemas.microsoft.com/office/powerpoint/2010/main" val="306542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Changes Because of COVID-19</a:t>
            </a:r>
          </a:p>
        </p:txBody>
      </p:sp>
      <p:sp>
        <p:nvSpPr>
          <p:cNvPr id="10" name="Text Placeholder 5">
            <a:extLst>
              <a:ext uri="{FF2B5EF4-FFF2-40B4-BE49-F238E27FC236}">
                <a16:creationId xmlns:a16="http://schemas.microsoft.com/office/drawing/2014/main" id="{54C505AC-3101-496E-8E57-D8D657E62A66}"/>
              </a:ext>
            </a:extLst>
          </p:cNvPr>
          <p:cNvSpPr txBox="1">
            <a:spLocks/>
          </p:cNvSpPr>
          <p:nvPr/>
        </p:nvSpPr>
        <p:spPr>
          <a:xfrm>
            <a:off x="477750" y="2412407"/>
            <a:ext cx="10976832" cy="4210665"/>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0"/>
              </a:spcBef>
              <a:spcAft>
                <a:spcPts val="1400"/>
              </a:spcAft>
              <a:buSzPct val="90000"/>
              <a:buNone/>
            </a:pPr>
            <a:r>
              <a:rPr lang="en-US" sz="3000" b="1" dirty="0"/>
              <a:t>Public Information Act Changes</a:t>
            </a:r>
          </a:p>
          <a:p>
            <a:pPr>
              <a:spcBef>
                <a:spcPts val="0"/>
              </a:spcBef>
              <a:spcAft>
                <a:spcPts val="1000"/>
              </a:spcAft>
              <a:buSzPct val="90000"/>
              <a:buFont typeface="Symbol" panose="05050102010706020507" pitchFamily="18" charset="2"/>
              <a:buChar char="¨"/>
            </a:pPr>
            <a:r>
              <a:rPr lang="en-US" sz="2600" dirty="0"/>
              <a:t>Section 552.233 of the Government Code permits a governmental body impacted by a catastrophe or disaster to suspend the applicability of the Act for </a:t>
            </a:r>
            <a:r>
              <a:rPr lang="en-US" sz="2600" b="1" dirty="0"/>
              <a:t>up to </a:t>
            </a:r>
            <a:r>
              <a:rPr lang="en-US" sz="2600" dirty="0"/>
              <a:t>14 calendar days. </a:t>
            </a:r>
          </a:p>
          <a:p>
            <a:pPr lvl="1">
              <a:spcBef>
                <a:spcPts val="0"/>
              </a:spcBef>
              <a:buFont typeface="Wingdings" panose="05000000000000000000" pitchFamily="2" charset="2"/>
              <a:buChar char="Ø"/>
            </a:pPr>
            <a:r>
              <a:rPr lang="en-US" sz="2400" u="sng" dirty="0"/>
              <a:t>Must provide notice to the AG.</a:t>
            </a:r>
          </a:p>
          <a:p>
            <a:pPr>
              <a:spcBef>
                <a:spcPts val="2200"/>
              </a:spcBef>
              <a:buSzPct val="90000"/>
              <a:buFont typeface="Symbol" panose="05050102010706020507" pitchFamily="18" charset="2"/>
              <a:buChar char="¨"/>
            </a:pPr>
            <a:r>
              <a:rPr lang="en-US" sz="2600" dirty="0"/>
              <a:t>The Legislature changed the law so that “catastrophe” </a:t>
            </a:r>
            <a:r>
              <a:rPr lang="en-US" sz="2600" b="1" dirty="0"/>
              <a:t>does not include </a:t>
            </a:r>
            <a:r>
              <a:rPr lang="en-US" sz="2600" dirty="0"/>
              <a:t>a period where staff is required to work remotely, and the entity should still answer PIA requests.</a:t>
            </a:r>
          </a:p>
        </p:txBody>
      </p:sp>
    </p:spTree>
    <p:extLst>
      <p:ext uri="{BB962C8B-B14F-4D97-AF65-F5344CB8AC3E}">
        <p14:creationId xmlns:p14="http://schemas.microsoft.com/office/powerpoint/2010/main" val="106078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0387-9E7B-4DF7-A53E-06263A9E8075}"/>
              </a:ext>
            </a:extLst>
          </p:cNvPr>
          <p:cNvSpPr>
            <a:spLocks noGrp="1"/>
          </p:cNvSpPr>
          <p:nvPr>
            <p:ph type="title"/>
          </p:nvPr>
        </p:nvSpPr>
        <p:spPr>
          <a:xfrm>
            <a:off x="813594" y="997523"/>
            <a:ext cx="3607545" cy="1652159"/>
          </a:xfrm>
        </p:spPr>
        <p:txBody>
          <a:bodyPr/>
          <a:lstStyle/>
          <a:p>
            <a:pPr algn="ctr"/>
            <a:r>
              <a:rPr lang="en-US" sz="4400" b="1" dirty="0"/>
              <a:t>Resources</a:t>
            </a:r>
            <a:endParaRPr lang="en-US" sz="4400" b="1" i="1" dirty="0"/>
          </a:p>
        </p:txBody>
      </p:sp>
      <p:sp>
        <p:nvSpPr>
          <p:cNvPr id="6" name="TextBox 5">
            <a:extLst>
              <a:ext uri="{FF2B5EF4-FFF2-40B4-BE49-F238E27FC236}">
                <a16:creationId xmlns:a16="http://schemas.microsoft.com/office/drawing/2014/main" id="{6F61ED7F-A72E-76BB-C9E5-FC2A67CD34C7}"/>
              </a:ext>
            </a:extLst>
          </p:cNvPr>
          <p:cNvSpPr txBox="1"/>
          <p:nvPr/>
        </p:nvSpPr>
        <p:spPr>
          <a:xfrm>
            <a:off x="5201395" y="1153665"/>
            <a:ext cx="6217177" cy="6155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400" b="1" dirty="0">
                <a:solidFill>
                  <a:prstClr val="black"/>
                </a:solidFill>
              </a:rPr>
              <a:t>Resources</a:t>
            </a:r>
            <a:endParaRPr kumimoji="0" lang="en-US" sz="3400" b="1" i="0" u="none" strike="noStrike" kern="1200" cap="none" spc="0" normalizeH="0" baseline="0" noProof="0" dirty="0">
              <a:ln>
                <a:noFill/>
              </a:ln>
              <a:solidFill>
                <a:prstClr val="black"/>
              </a:solidFill>
              <a:effectLst/>
              <a:uLnTx/>
              <a:uFillTx/>
              <a:ea typeface="+mn-ea"/>
              <a:cs typeface="+mn-cs"/>
            </a:endParaRPr>
          </a:p>
        </p:txBody>
      </p:sp>
      <p:sp>
        <p:nvSpPr>
          <p:cNvPr id="3" name="TextBox 2">
            <a:extLst>
              <a:ext uri="{FF2B5EF4-FFF2-40B4-BE49-F238E27FC236}">
                <a16:creationId xmlns:a16="http://schemas.microsoft.com/office/drawing/2014/main" id="{3666B6EA-445E-388A-9622-FCCD85EAA32E}"/>
              </a:ext>
            </a:extLst>
          </p:cNvPr>
          <p:cNvSpPr txBox="1"/>
          <p:nvPr/>
        </p:nvSpPr>
        <p:spPr>
          <a:xfrm>
            <a:off x="5000624" y="1933575"/>
            <a:ext cx="6618721" cy="4139595"/>
          </a:xfrm>
          <a:prstGeom prst="rect">
            <a:avLst/>
          </a:prstGeom>
          <a:noFill/>
        </p:spPr>
        <p:txBody>
          <a:bodyPr wrap="square" rtlCol="0">
            <a:spAutoFit/>
          </a:bodyPr>
          <a:lstStyle/>
          <a:p>
            <a:pPr marL="342900" indent="-342900">
              <a:spcAft>
                <a:spcPts val="1800"/>
              </a:spcAft>
              <a:buClr>
                <a:srgbClr val="D0AA56"/>
              </a:buClr>
              <a:buSzPct val="90000"/>
              <a:buFont typeface="Symbol" panose="05050102010706020507" pitchFamily="18" charset="2"/>
              <a:buChar char="¨"/>
            </a:pPr>
            <a:r>
              <a:rPr lang="en-US" sz="2200" dirty="0">
                <a:cs typeface="Times New Roman" pitchFamily="18" charset="0"/>
              </a:rPr>
              <a:t>TXOAG publishes the </a:t>
            </a:r>
            <a:r>
              <a:rPr lang="en-US" sz="2200" i="1" dirty="0">
                <a:cs typeface="Times New Roman" pitchFamily="18" charset="0"/>
              </a:rPr>
              <a:t>Public Information Act Handbook</a:t>
            </a:r>
            <a:r>
              <a:rPr lang="en-US" sz="2200" dirty="0">
                <a:cs typeface="Times New Roman" pitchFamily="18" charset="0"/>
              </a:rPr>
              <a:t> every two years.</a:t>
            </a:r>
          </a:p>
          <a:p>
            <a:pPr marL="342900" indent="-342900">
              <a:spcAft>
                <a:spcPts val="1800"/>
              </a:spcAft>
              <a:buClr>
                <a:srgbClr val="D0AA56"/>
              </a:buClr>
              <a:buSzPct val="90000"/>
              <a:buFont typeface="Symbol" panose="05050102010706020507" pitchFamily="18" charset="2"/>
              <a:buChar char="¨"/>
            </a:pPr>
            <a:r>
              <a:rPr lang="en-US" sz="2200" b="1" dirty="0">
                <a:cs typeface="Times New Roman" pitchFamily="18" charset="0"/>
              </a:rPr>
              <a:t>IT’S FREE</a:t>
            </a:r>
            <a:r>
              <a:rPr lang="en-US" sz="2200" dirty="0">
                <a:cs typeface="Times New Roman" pitchFamily="18" charset="0"/>
              </a:rPr>
              <a:t> -- Download from TXOAG website: </a:t>
            </a:r>
            <a:r>
              <a:rPr lang="en-US" sz="2100" dirty="0">
                <a:cs typeface="Times New Roman" pitchFamily="18" charset="0"/>
                <a:hlinkClick r:id="rId2"/>
              </a:rPr>
              <a:t>https://www.texasattorneygeneral.gov/sites/default/files/files/divisions/open-government/publicinfo_hb.pdf</a:t>
            </a:r>
            <a:endParaRPr lang="en-US" sz="2100" dirty="0">
              <a:cs typeface="Times New Roman" pitchFamily="18" charset="0"/>
            </a:endParaRPr>
          </a:p>
          <a:p>
            <a:pPr marL="342900" indent="-342900">
              <a:spcAft>
                <a:spcPts val="1800"/>
              </a:spcAft>
              <a:buClr>
                <a:srgbClr val="D0AA56"/>
              </a:buClr>
              <a:buSzPct val="90000"/>
              <a:buFont typeface="Symbol" panose="05050102010706020507" pitchFamily="18" charset="2"/>
              <a:buChar char="¨"/>
            </a:pPr>
            <a:r>
              <a:rPr lang="en-US" sz="2200" dirty="0">
                <a:cs typeface="Times New Roman" pitchFamily="18" charset="0"/>
              </a:rPr>
              <a:t>Contains latest PIA statutory amendments/analysis, case law, and TXOAG opinions regarding public information issues</a:t>
            </a:r>
          </a:p>
          <a:p>
            <a:pPr marL="342900" indent="-342900">
              <a:spcAft>
                <a:spcPts val="1200"/>
              </a:spcAft>
              <a:buClr>
                <a:srgbClr val="D0AA56"/>
              </a:buClr>
              <a:buSzPct val="90000"/>
              <a:buFont typeface="Symbol" panose="05050102010706020507" pitchFamily="18" charset="2"/>
              <a:buChar char="¨"/>
            </a:pPr>
            <a:r>
              <a:rPr lang="en-US" sz="2200" b="1" dirty="0">
                <a:cs typeface="Times New Roman" pitchFamily="18" charset="0"/>
              </a:rPr>
              <a:t>VALUABLE RESOURCE TOOL -- OBTAIN AND READ THIS HANDBOOK</a:t>
            </a:r>
            <a:endParaRPr lang="en-US" sz="2200" dirty="0">
              <a:cs typeface="Times New Roman" pitchFamily="18" charset="0"/>
            </a:endParaRPr>
          </a:p>
        </p:txBody>
      </p:sp>
    </p:spTree>
    <p:extLst>
      <p:ext uri="{BB962C8B-B14F-4D97-AF65-F5344CB8AC3E}">
        <p14:creationId xmlns:p14="http://schemas.microsoft.com/office/powerpoint/2010/main" val="3183750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146536" y="1284098"/>
            <a:ext cx="3898925" cy="677108"/>
          </a:xfrm>
        </p:spPr>
        <p:txBody>
          <a:bodyPr>
            <a:noAutofit/>
          </a:bodyPr>
          <a:lstStyle/>
          <a:p>
            <a:pPr algn="ctr"/>
            <a:r>
              <a:rPr lang="en-US" sz="4800" dirty="0">
                <a:solidFill>
                  <a:schemeClr val="bg1"/>
                </a:solidFill>
                <a:latin typeface="Segoe UI Semibold" panose="020B0702040204020203" pitchFamily="34" charset="0"/>
                <a:cs typeface="Segoe UI Semibold" panose="020B0702040204020203" pitchFamily="34" charset="0"/>
              </a:rPr>
              <a:t>QUESTIONS?</a:t>
            </a:r>
          </a:p>
        </p:txBody>
      </p:sp>
      <p:pic>
        <p:nvPicPr>
          <p:cNvPr id="7" name="Picture 6">
            <a:extLst>
              <a:ext uri="{FF2B5EF4-FFF2-40B4-BE49-F238E27FC236}">
                <a16:creationId xmlns:a16="http://schemas.microsoft.com/office/drawing/2014/main" id="{93A01E1F-872F-4A9B-9101-AAD116836435}"/>
              </a:ext>
            </a:extLst>
          </p:cNvPr>
          <p:cNvPicPr>
            <a:picLocks noChangeAspect="1"/>
          </p:cNvPicPr>
          <p:nvPr/>
        </p:nvPicPr>
        <p:blipFill>
          <a:blip r:embed="rId2"/>
          <a:stretch>
            <a:fillRect/>
          </a:stretch>
        </p:blipFill>
        <p:spPr>
          <a:xfrm>
            <a:off x="9916884" y="6056679"/>
            <a:ext cx="1836484" cy="457200"/>
          </a:xfrm>
          <a:prstGeom prst="rect">
            <a:avLst/>
          </a:prstGeom>
        </p:spPr>
      </p:pic>
      <p:sp>
        <p:nvSpPr>
          <p:cNvPr id="8" name="TextBox 7">
            <a:extLst>
              <a:ext uri="{FF2B5EF4-FFF2-40B4-BE49-F238E27FC236}">
                <a16:creationId xmlns:a16="http://schemas.microsoft.com/office/drawing/2014/main" id="{78667B9A-FCD0-4990-9ECD-A284226DA84B}"/>
              </a:ext>
            </a:extLst>
          </p:cNvPr>
          <p:cNvSpPr txBox="1"/>
          <p:nvPr/>
        </p:nvSpPr>
        <p:spPr>
          <a:xfrm>
            <a:off x="3753027" y="2501441"/>
            <a:ext cx="4685941"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Philip Arnold</a:t>
            </a:r>
          </a:p>
          <a:p>
            <a:pPr algn="ctr">
              <a:spcAft>
                <a:spcPts val="600"/>
              </a:spcAft>
              <a:defRPr/>
            </a:pPr>
            <a:r>
              <a:rPr lang="en-US" sz="3200" dirty="0">
                <a:solidFill>
                  <a:schemeClr val="bg1"/>
                </a:solidFill>
                <a:latin typeface="Segoe UI" panose="020B0502040204020203" pitchFamily="34" charset="0"/>
                <a:cs typeface="Segoe UI" panose="020B0502040204020203" pitchFamily="34" charset="0"/>
              </a:rPr>
              <a:t>parnold@bickerstaff.com</a:t>
            </a:r>
            <a:endParaRPr kumimoji="0" lang="en-US" sz="32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320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512.472.8021</a:t>
            </a:r>
          </a:p>
        </p:txBody>
      </p:sp>
      <p:sp>
        <p:nvSpPr>
          <p:cNvPr id="9" name="TextBox 8">
            <a:extLst>
              <a:ext uri="{FF2B5EF4-FFF2-40B4-BE49-F238E27FC236}">
                <a16:creationId xmlns:a16="http://schemas.microsoft.com/office/drawing/2014/main" id="{99CCD2C4-6B41-40A0-AAF5-5B4FA50EDA19}"/>
              </a:ext>
            </a:extLst>
          </p:cNvPr>
          <p:cNvSpPr txBox="1"/>
          <p:nvPr/>
        </p:nvSpPr>
        <p:spPr>
          <a:xfrm>
            <a:off x="3697937" y="5189181"/>
            <a:ext cx="479612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www.bickerstaff.com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Segoe UI Semibold" panose="020B0702040204020203" pitchFamily="34" charset="0"/>
                <a:cs typeface="Segoe UI Semibold" panose="020B0702040204020203" pitchFamily="34" charset="0"/>
              </a:rPr>
              <a:t>Austin  |  El Paso  |  Houston  |  McAllen </a:t>
            </a:r>
            <a:endParaRPr kumimoji="0" lang="en-US" sz="200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endParaRPr>
          </a:p>
        </p:txBody>
      </p:sp>
      <p:cxnSp>
        <p:nvCxnSpPr>
          <p:cNvPr id="4" name="Straight Connector 3">
            <a:extLst>
              <a:ext uri="{FF2B5EF4-FFF2-40B4-BE49-F238E27FC236}">
                <a16:creationId xmlns:a16="http://schemas.microsoft.com/office/drawing/2014/main" id="{096A3298-2979-4B03-B96B-4BEA34FFCA6E}"/>
              </a:ext>
            </a:extLst>
          </p:cNvPr>
          <p:cNvCxnSpPr>
            <a:cxnSpLocks/>
          </p:cNvCxnSpPr>
          <p:nvPr/>
        </p:nvCxnSpPr>
        <p:spPr>
          <a:xfrm>
            <a:off x="4370439" y="2271247"/>
            <a:ext cx="345112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48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108211" y="887361"/>
            <a:ext cx="6631207" cy="5651089"/>
          </a:xfrm>
        </p:spPr>
        <p:txBody>
          <a:bodyPr>
            <a:noAutofit/>
          </a:bodyPr>
          <a:lstStyle/>
          <a:p>
            <a:pPr>
              <a:spcBef>
                <a:spcPts val="900"/>
              </a:spcBef>
              <a:spcAft>
                <a:spcPts val="1200"/>
              </a:spcAft>
              <a:buSzPct val="90000"/>
              <a:buFont typeface="Symbol" panose="05050102010706020507" pitchFamily="18" charset="2"/>
              <a:buChar char="¨"/>
            </a:pPr>
            <a:r>
              <a:rPr lang="en-US" sz="2600" dirty="0">
                <a:cs typeface="Times New Roman" panose="02020603050405020304" pitchFamily="18" charset="0"/>
              </a:rPr>
              <a:t>An elected public official must complete a one-hour PIA training course within 90 days of assuming office. </a:t>
            </a:r>
          </a:p>
          <a:p>
            <a:pPr>
              <a:spcBef>
                <a:spcPts val="900"/>
              </a:spcBef>
              <a:spcAft>
                <a:spcPts val="600"/>
              </a:spcAft>
              <a:buSzPct val="90000"/>
              <a:buFont typeface="Symbol" panose="05050102010706020507" pitchFamily="18" charset="2"/>
              <a:buChar char="¨"/>
            </a:pPr>
            <a:r>
              <a:rPr lang="en-US" sz="2600" dirty="0">
                <a:cs typeface="Times New Roman" panose="02020603050405020304" pitchFamily="18" charset="0"/>
              </a:rPr>
              <a:t>However, you can designate a PIA Coordinator to take the training on your behalf.</a:t>
            </a:r>
          </a:p>
          <a:p>
            <a:pPr lvl="1">
              <a:spcBef>
                <a:spcPts val="0"/>
              </a:spcBef>
              <a:spcAft>
                <a:spcPts val="1200"/>
              </a:spcAft>
              <a:buSzPct val="90000"/>
              <a:buFont typeface="Wingdings" panose="05000000000000000000" pitchFamily="2" charset="2"/>
              <a:buChar char="Ø"/>
            </a:pPr>
            <a:r>
              <a:rPr lang="en-US" sz="2200" u="sng" dirty="0">
                <a:cs typeface="Times New Roman" panose="02020603050405020304" pitchFamily="18" charset="0"/>
              </a:rPr>
              <a:t>If</a:t>
            </a:r>
            <a:r>
              <a:rPr lang="en-US" sz="2200" dirty="0">
                <a:cs typeface="Times New Roman" panose="02020603050405020304" pitchFamily="18" charset="0"/>
              </a:rPr>
              <a:t> the PIA Coordinator is primarily responsible for administering the PIA.  </a:t>
            </a:r>
          </a:p>
          <a:p>
            <a:pPr>
              <a:spcBef>
                <a:spcPts val="900"/>
              </a:spcBef>
              <a:spcAft>
                <a:spcPts val="1200"/>
              </a:spcAft>
              <a:buSzPct val="90000"/>
              <a:buFont typeface="Symbol" panose="05050102010706020507" pitchFamily="18" charset="2"/>
              <a:buChar char="¨"/>
            </a:pPr>
            <a:r>
              <a:rPr lang="en-US" sz="2600" dirty="0">
                <a:cs typeface="Times New Roman" panose="02020603050405020304" pitchFamily="18" charset="0"/>
              </a:rPr>
              <a:t>The AG provides a free online video that satisfies the training requirement. </a:t>
            </a:r>
          </a:p>
        </p:txBody>
      </p:sp>
      <p:pic>
        <p:nvPicPr>
          <p:cNvPr id="6" name="Picture 5">
            <a:extLst>
              <a:ext uri="{FF2B5EF4-FFF2-40B4-BE49-F238E27FC236}">
                <a16:creationId xmlns:a16="http://schemas.microsoft.com/office/drawing/2014/main" id="{8C2C8855-B305-C5CF-F333-BD9A6902B452}"/>
              </a:ext>
            </a:extLst>
          </p:cNvPr>
          <p:cNvPicPr>
            <a:picLocks noChangeAspect="1"/>
          </p:cNvPicPr>
          <p:nvPr/>
        </p:nvPicPr>
        <p:blipFill>
          <a:blip r:embed="rId2"/>
          <a:stretch>
            <a:fillRect/>
          </a:stretch>
        </p:blipFill>
        <p:spPr>
          <a:xfrm>
            <a:off x="1793023" y="4304146"/>
            <a:ext cx="1709139" cy="1129387"/>
          </a:xfrm>
          <a:prstGeom prst="rect">
            <a:avLst/>
          </a:prstGeom>
        </p:spPr>
      </p:pic>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820526" y="1194037"/>
            <a:ext cx="3453605" cy="2373520"/>
          </a:xfrm>
        </p:spPr>
        <p:txBody>
          <a:bodyPr/>
          <a:lstStyle/>
          <a:p>
            <a:pPr algn="ctr">
              <a:lnSpc>
                <a:spcPct val="114000"/>
              </a:lnSpc>
            </a:pPr>
            <a:r>
              <a:rPr lang="en-US" sz="4800" b="1" dirty="0"/>
              <a:t>Elected Official Training</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632928" y="3853875"/>
            <a:ext cx="1828800"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89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What is Public Information?</a:t>
            </a:r>
          </a:p>
        </p:txBody>
      </p:sp>
      <p:sp>
        <p:nvSpPr>
          <p:cNvPr id="6" name="Text Placeholder 5"/>
          <p:cNvSpPr>
            <a:spLocks noGrp="1"/>
          </p:cNvSpPr>
          <p:nvPr>
            <p:ph sz="half" idx="1"/>
          </p:nvPr>
        </p:nvSpPr>
        <p:spPr>
          <a:xfrm>
            <a:off x="474287" y="2503087"/>
            <a:ext cx="9824257" cy="3915287"/>
          </a:xfrm>
        </p:spPr>
        <p:txBody>
          <a:bodyPr>
            <a:normAutofit/>
          </a:bodyPr>
          <a:lstStyle/>
          <a:p>
            <a:pPr>
              <a:spcAft>
                <a:spcPts val="1800"/>
              </a:spcAft>
              <a:buSzPct val="90000"/>
              <a:buFont typeface="Symbol" panose="05050102010706020507" pitchFamily="18" charset="2"/>
              <a:buChar char="¨"/>
            </a:pPr>
            <a:r>
              <a:rPr lang="en-US" sz="3000" dirty="0"/>
              <a:t>“Public Information” – all information collected, assembled, or maintained under law or ordinance or in connection with the transaction of official business:</a:t>
            </a:r>
          </a:p>
          <a:p>
            <a:pPr marL="868680" lvl="1" indent="-457200">
              <a:lnSpc>
                <a:spcPct val="110000"/>
              </a:lnSpc>
              <a:buFont typeface="+mj-lt"/>
              <a:buAutoNum type="arabicPeriod"/>
            </a:pPr>
            <a:r>
              <a:rPr lang="en-US" sz="3000" b="1" dirty="0"/>
              <a:t>by</a:t>
            </a:r>
            <a:r>
              <a:rPr lang="en-US" sz="3000" dirty="0"/>
              <a:t> governmental body; or</a:t>
            </a:r>
          </a:p>
          <a:p>
            <a:pPr marL="868680" lvl="1" indent="-457200">
              <a:buFont typeface="+mj-lt"/>
              <a:buAutoNum type="arabicPeriod"/>
            </a:pPr>
            <a:r>
              <a:rPr lang="en-US" sz="3000" b="1" dirty="0"/>
              <a:t>for</a:t>
            </a:r>
            <a:r>
              <a:rPr lang="en-US" sz="3000" dirty="0"/>
              <a:t> governmental body</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355167245"/>
              </p:ext>
            </p:extLst>
          </p:nvPr>
        </p:nvGraphicFramePr>
        <p:xfrm>
          <a:off x="9140996" y="4110182"/>
          <a:ext cx="2315096" cy="2280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Does This Include My Cell Phone?</a:t>
            </a:r>
          </a:p>
        </p:txBody>
      </p:sp>
      <p:sp>
        <p:nvSpPr>
          <p:cNvPr id="10" name="Text Placeholder 5">
            <a:extLst>
              <a:ext uri="{FF2B5EF4-FFF2-40B4-BE49-F238E27FC236}">
                <a16:creationId xmlns:a16="http://schemas.microsoft.com/office/drawing/2014/main" id="{54C505AC-3101-496E-8E57-D8D657E62A66}"/>
              </a:ext>
            </a:extLst>
          </p:cNvPr>
          <p:cNvSpPr txBox="1">
            <a:spLocks/>
          </p:cNvSpPr>
          <p:nvPr/>
        </p:nvSpPr>
        <p:spPr>
          <a:xfrm>
            <a:off x="477750" y="2525624"/>
            <a:ext cx="10513524" cy="3964858"/>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spcAft>
                <a:spcPts val="2400"/>
              </a:spcAft>
              <a:buSzPct val="90000"/>
              <a:buFont typeface="Symbol" panose="05050102010706020507" pitchFamily="18" charset="2"/>
              <a:buChar char="¨"/>
            </a:pPr>
            <a:r>
              <a:rPr lang="en-US" sz="2800" dirty="0"/>
              <a:t>If it is a county-owned phone, yes. </a:t>
            </a:r>
          </a:p>
          <a:p>
            <a:pPr>
              <a:spcBef>
                <a:spcPts val="0"/>
              </a:spcBef>
              <a:spcAft>
                <a:spcPts val="2400"/>
              </a:spcAft>
              <a:buSzPct val="90000"/>
              <a:buFont typeface="Symbol" panose="05050102010706020507" pitchFamily="18" charset="2"/>
              <a:buChar char="¨"/>
            </a:pPr>
            <a:r>
              <a:rPr lang="en-US" sz="2800" dirty="0"/>
              <a:t>If you are using your personal phone for county business, also yes.</a:t>
            </a:r>
          </a:p>
          <a:p>
            <a:pPr>
              <a:spcBef>
                <a:spcPts val="0"/>
              </a:spcBef>
              <a:spcAft>
                <a:spcPts val="2400"/>
              </a:spcAft>
              <a:buSzPct val="90000"/>
              <a:buFont typeface="Symbol" panose="05050102010706020507" pitchFamily="18" charset="2"/>
              <a:buChar char="¨"/>
            </a:pPr>
            <a:r>
              <a:rPr lang="en-US" sz="2800" dirty="0"/>
              <a:t>The Public Information Act can apply to information on a privately owned device of a current or former governmental body employee or official.</a:t>
            </a:r>
          </a:p>
          <a:p>
            <a:pPr>
              <a:spcBef>
                <a:spcPts val="0"/>
              </a:spcBef>
              <a:spcAft>
                <a:spcPts val="2400"/>
              </a:spcAft>
              <a:buSzPct val="90000"/>
              <a:buFont typeface="Symbol" panose="05050102010706020507" pitchFamily="18" charset="2"/>
              <a:buChar char="¨"/>
            </a:pPr>
            <a:r>
              <a:rPr lang="en-US" sz="2800" dirty="0"/>
              <a:t>You become a </a:t>
            </a:r>
            <a:r>
              <a:rPr lang="en-US" sz="2800" b="1" dirty="0"/>
              <a:t>“temporary custodian” </a:t>
            </a:r>
            <a:r>
              <a:rPr lang="en-US" sz="2800" dirty="0"/>
              <a:t>of the public information. </a:t>
            </a:r>
          </a:p>
        </p:txBody>
      </p:sp>
    </p:spTree>
    <p:extLst>
      <p:ext uri="{BB962C8B-B14F-4D97-AF65-F5344CB8AC3E}">
        <p14:creationId xmlns:p14="http://schemas.microsoft.com/office/powerpoint/2010/main" val="110532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a:t>What is a “Temporary Custodian”?</a:t>
            </a:r>
          </a:p>
        </p:txBody>
      </p:sp>
      <p:sp>
        <p:nvSpPr>
          <p:cNvPr id="10" name="Text Placeholder 5">
            <a:extLst>
              <a:ext uri="{FF2B5EF4-FFF2-40B4-BE49-F238E27FC236}">
                <a16:creationId xmlns:a16="http://schemas.microsoft.com/office/drawing/2014/main" id="{54C505AC-3101-496E-8E57-D8D657E62A66}"/>
              </a:ext>
            </a:extLst>
          </p:cNvPr>
          <p:cNvSpPr txBox="1">
            <a:spLocks/>
          </p:cNvSpPr>
          <p:nvPr/>
        </p:nvSpPr>
        <p:spPr>
          <a:xfrm>
            <a:off x="545461" y="2370621"/>
            <a:ext cx="10621304" cy="4306529"/>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0"/>
              </a:spcBef>
              <a:buSzPct val="90000"/>
              <a:buFont typeface="Symbol" panose="05050102010706020507" pitchFamily="18" charset="2"/>
              <a:buChar char="¨"/>
            </a:pPr>
            <a:endParaRPr lang="en-US" sz="400" dirty="0"/>
          </a:p>
          <a:p>
            <a:pPr>
              <a:spcBef>
                <a:spcPts val="0"/>
              </a:spcBef>
              <a:spcAft>
                <a:spcPts val="2400"/>
              </a:spcAft>
              <a:buSzPct val="90000"/>
              <a:buFont typeface="Symbol" panose="05050102010706020507" pitchFamily="18" charset="2"/>
              <a:buChar char="¨"/>
            </a:pPr>
            <a:r>
              <a:rPr lang="en-US" sz="2600" dirty="0"/>
              <a:t>A current or former governmental employee/official who maintains public information not provided to the PIA Coordinator.</a:t>
            </a:r>
          </a:p>
          <a:p>
            <a:pPr>
              <a:spcBef>
                <a:spcPts val="0"/>
              </a:spcBef>
              <a:spcAft>
                <a:spcPts val="1500"/>
              </a:spcAft>
              <a:buSzPct val="90000"/>
              <a:buFont typeface="Symbol" panose="05050102010706020507" pitchFamily="18" charset="2"/>
              <a:buChar char="¨"/>
            </a:pPr>
            <a:r>
              <a:rPr lang="en-US" sz="2600" dirty="0"/>
              <a:t>A PIA Coordinator </a:t>
            </a:r>
            <a:r>
              <a:rPr lang="en-US" sz="2600" b="1" dirty="0"/>
              <a:t>must</a:t>
            </a:r>
            <a:r>
              <a:rPr lang="en-US" sz="2600" dirty="0"/>
              <a:t> obtain information from a temporary custodian if:</a:t>
            </a:r>
          </a:p>
          <a:p>
            <a:pPr marL="1051560" lvl="2" indent="-457200">
              <a:spcBef>
                <a:spcPts val="0"/>
              </a:spcBef>
              <a:spcAft>
                <a:spcPts val="1800"/>
              </a:spcAft>
              <a:buSzPct val="100000"/>
              <a:buFont typeface="+mj-lt"/>
              <a:buAutoNum type="arabicPeriod"/>
            </a:pPr>
            <a:r>
              <a:rPr lang="en-US" sz="2000" dirty="0"/>
              <a:t>the information has been requested from the governmental body; </a:t>
            </a:r>
          </a:p>
          <a:p>
            <a:pPr marL="1051560" lvl="2" indent="-457200">
              <a:spcBef>
                <a:spcPts val="0"/>
              </a:spcBef>
              <a:spcAft>
                <a:spcPts val="1800"/>
              </a:spcAft>
              <a:buSzPct val="100000"/>
              <a:buFont typeface="+mj-lt"/>
              <a:buAutoNum type="arabicPeriod"/>
            </a:pPr>
            <a:r>
              <a:rPr lang="en-US" sz="2000" dirty="0"/>
              <a:t>the PIA Coordinator reasonably believes the temporary custodian has possession of the information; </a:t>
            </a:r>
          </a:p>
          <a:p>
            <a:pPr marL="1051560" lvl="2" indent="-457200">
              <a:spcBef>
                <a:spcPts val="0"/>
              </a:spcBef>
              <a:spcAft>
                <a:spcPts val="1800"/>
              </a:spcAft>
              <a:buSzPct val="100000"/>
              <a:buFont typeface="+mj-lt"/>
              <a:buAutoNum type="arabicPeriod"/>
            </a:pPr>
            <a:r>
              <a:rPr lang="en-US" sz="2000" dirty="0"/>
              <a:t>the PIA Coordinator is unable to obtain the information from another source; and </a:t>
            </a:r>
          </a:p>
          <a:p>
            <a:pPr marL="1051560" lvl="2" indent="-457200">
              <a:spcBef>
                <a:spcPts val="0"/>
              </a:spcBef>
              <a:buSzPct val="100000"/>
              <a:buFont typeface="+mj-lt"/>
              <a:buAutoNum type="arabicPeriod"/>
            </a:pPr>
            <a:r>
              <a:rPr lang="en-US" sz="2000" dirty="0"/>
              <a:t>the temporary custodian has not already provided the information to the PIA Coordinator.</a:t>
            </a:r>
          </a:p>
        </p:txBody>
      </p:sp>
    </p:spTree>
    <p:extLst>
      <p:ext uri="{BB962C8B-B14F-4D97-AF65-F5344CB8AC3E}">
        <p14:creationId xmlns:p14="http://schemas.microsoft.com/office/powerpoint/2010/main" val="3684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556029-189A-4681-B08D-642C42093F38}"/>
              </a:ext>
            </a:extLst>
          </p:cNvPr>
          <p:cNvSpPr>
            <a:spLocks noGrp="1"/>
          </p:cNvSpPr>
          <p:nvPr>
            <p:ph type="title"/>
          </p:nvPr>
        </p:nvSpPr>
        <p:spPr>
          <a:xfrm>
            <a:off x="1154531" y="471951"/>
            <a:ext cx="8833104" cy="1504334"/>
          </a:xfrm>
        </p:spPr>
        <p:txBody>
          <a:bodyPr/>
          <a:lstStyle/>
          <a:p>
            <a:pPr>
              <a:spcBef>
                <a:spcPts val="600"/>
              </a:spcBef>
            </a:pPr>
            <a:r>
              <a:rPr lang="en-US" sz="4000" i="1" dirty="0" err="1"/>
              <a:t>Adkisson</a:t>
            </a:r>
            <a:r>
              <a:rPr lang="en-US" sz="4000" i="1" dirty="0"/>
              <a:t> v. Paxton </a:t>
            </a:r>
            <a:r>
              <a:rPr lang="en-US" i="1" dirty="0"/>
              <a:t>(2015)*</a:t>
            </a:r>
            <a:br>
              <a:rPr lang="en-US" i="1" dirty="0"/>
            </a:br>
            <a:br>
              <a:rPr lang="en-US" sz="200" i="1" dirty="0"/>
            </a:br>
            <a:r>
              <a:rPr lang="en-US" sz="2000" i="1" dirty="0">
                <a:latin typeface="Segoe UI Semibold" panose="020B0702040204020203" pitchFamily="34" charset="0"/>
                <a:cs typeface="Segoe UI Semibold" panose="020B0702040204020203" pitchFamily="34" charset="0"/>
              </a:rPr>
              <a:t>*</a:t>
            </a:r>
            <a:r>
              <a:rPr lang="en-US" sz="1800" dirty="0">
                <a:latin typeface="Segoe UI Semibold" panose="020B0702040204020203" pitchFamily="34" charset="0"/>
                <a:cs typeface="Segoe UI Semibold" panose="020B0702040204020203" pitchFamily="34" charset="0"/>
              </a:rPr>
              <a:t>Prior to the “Temporary Custodian” addition to the PIA</a:t>
            </a:r>
            <a:endParaRPr lang="en-US" i="1" dirty="0">
              <a:latin typeface="Segoe UI Semibold" panose="020B0702040204020203" pitchFamily="34" charset="0"/>
              <a:cs typeface="Segoe UI Semibold" panose="020B0702040204020203" pitchFamily="34" charset="0"/>
            </a:endParaRPr>
          </a:p>
        </p:txBody>
      </p:sp>
      <p:sp>
        <p:nvSpPr>
          <p:cNvPr id="7" name="Text Placeholder 2">
            <a:extLst>
              <a:ext uri="{FF2B5EF4-FFF2-40B4-BE49-F238E27FC236}">
                <a16:creationId xmlns:a16="http://schemas.microsoft.com/office/drawing/2014/main" id="{666646AA-2A6F-4841-A510-06ABA601BC77}"/>
              </a:ext>
            </a:extLst>
          </p:cNvPr>
          <p:cNvSpPr txBox="1">
            <a:spLocks/>
          </p:cNvSpPr>
          <p:nvPr/>
        </p:nvSpPr>
        <p:spPr>
          <a:xfrm>
            <a:off x="994054" y="2615380"/>
            <a:ext cx="10203891" cy="3903407"/>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spcBef>
                <a:spcPts val="1200"/>
              </a:spcBef>
              <a:spcAft>
                <a:spcPts val="1200"/>
              </a:spcAft>
              <a:buSzPct val="90000"/>
              <a:buFont typeface="Symbol" panose="05050102010706020507" pitchFamily="18" charset="2"/>
              <a:buChar char="¨"/>
            </a:pPr>
            <a:r>
              <a:rPr lang="en-US" sz="2600" dirty="0">
                <a:cs typeface="Times New Roman" panose="02020603050405020304" pitchFamily="18" charset="0"/>
              </a:rPr>
              <a:t>A newspaper asked for emails from a Bexar County Commissioner’s county and personal email that “</a:t>
            </a:r>
            <a:r>
              <a:rPr lang="en-US" sz="2600" dirty="0">
                <a:solidFill>
                  <a:srgbClr val="212121"/>
                </a:solidFill>
                <a:cs typeface="Times New Roman" panose="02020603050405020304" pitchFamily="18" charset="0"/>
              </a:rPr>
              <a:t>related to the Commissioner’s official capacity as a county commissioner.”</a:t>
            </a:r>
            <a:r>
              <a:rPr lang="en-US" sz="2600" dirty="0">
                <a:cs typeface="Times New Roman" panose="02020603050405020304" pitchFamily="18" charset="0"/>
              </a:rPr>
              <a:t> </a:t>
            </a:r>
          </a:p>
          <a:p>
            <a:pPr>
              <a:spcBef>
                <a:spcPts val="1200"/>
              </a:spcBef>
              <a:spcAft>
                <a:spcPts val="1200"/>
              </a:spcAft>
              <a:buSzPct val="90000"/>
              <a:buFont typeface="Symbol" panose="05050102010706020507" pitchFamily="18" charset="2"/>
              <a:buChar char="¨"/>
            </a:pPr>
            <a:r>
              <a:rPr lang="en-US" sz="2600" dirty="0">
                <a:cs typeface="Times New Roman" panose="02020603050405020304" pitchFamily="18" charset="0"/>
              </a:rPr>
              <a:t>The court ruled that emails on a personal account that discussed county business are county records and must be released.</a:t>
            </a:r>
          </a:p>
          <a:p>
            <a:pPr>
              <a:spcBef>
                <a:spcPts val="1200"/>
              </a:spcBef>
              <a:spcAft>
                <a:spcPts val="1200"/>
              </a:spcAft>
              <a:buSzPct val="90000"/>
              <a:buFont typeface="Symbol" panose="05050102010706020507" pitchFamily="18" charset="2"/>
              <a:buChar char="¨"/>
            </a:pPr>
            <a:r>
              <a:rPr lang="en-US" sz="2600" b="1" dirty="0">
                <a:cs typeface="Times New Roman" panose="02020603050405020304" pitchFamily="18" charset="0"/>
              </a:rPr>
              <a:t>Takeaway</a:t>
            </a:r>
            <a:r>
              <a:rPr lang="en-US" sz="2600" dirty="0">
                <a:cs typeface="Times New Roman" panose="02020603050405020304" pitchFamily="18" charset="0"/>
              </a:rPr>
              <a:t>: The County owns the records, not you. No matter where they are stored.</a:t>
            </a:r>
          </a:p>
          <a:p>
            <a:pPr marL="285750" indent="-285750">
              <a:spcBef>
                <a:spcPts val="1200"/>
              </a:spcBef>
              <a:spcAft>
                <a:spcPts val="1200"/>
              </a:spcAft>
              <a:buSzPct val="90000"/>
              <a:buFont typeface="Symbol" panose="05050102010706020507" pitchFamily="18" charset="2"/>
              <a:buChar char="¨"/>
            </a:pPr>
            <a:endParaRPr lang="en-US" sz="2600" dirty="0">
              <a:cs typeface="Times New Roman" panose="02020603050405020304" pitchFamily="18" charset="0"/>
            </a:endParaRPr>
          </a:p>
        </p:txBody>
      </p:sp>
    </p:spTree>
    <p:extLst>
      <p:ext uri="{BB962C8B-B14F-4D97-AF65-F5344CB8AC3E}">
        <p14:creationId xmlns:p14="http://schemas.microsoft.com/office/powerpoint/2010/main" val="4506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54344-D92A-4767-826D-1380D328B111}"/>
              </a:ext>
            </a:extLst>
          </p:cNvPr>
          <p:cNvSpPr>
            <a:spLocks noGrp="1"/>
          </p:cNvSpPr>
          <p:nvPr>
            <p:ph idx="1"/>
          </p:nvPr>
        </p:nvSpPr>
        <p:spPr>
          <a:xfrm>
            <a:off x="5126683" y="868889"/>
            <a:ext cx="6543015" cy="5651089"/>
          </a:xfrm>
        </p:spPr>
        <p:txBody>
          <a:bodyPr>
            <a:noAutofit/>
          </a:bodyPr>
          <a:lstStyle/>
          <a:p>
            <a:pPr>
              <a:spcBef>
                <a:spcPts val="900"/>
              </a:spcBef>
              <a:spcAft>
                <a:spcPts val="1200"/>
              </a:spcAft>
              <a:buSzPct val="90000"/>
              <a:buFont typeface="Symbol" panose="05050102010706020507" pitchFamily="18" charset="2"/>
              <a:buChar char="¨"/>
            </a:pPr>
            <a:r>
              <a:rPr lang="en-US" sz="2600" b="1" dirty="0">
                <a:cs typeface="Times New Roman" panose="02020603050405020304" pitchFamily="18" charset="0"/>
              </a:rPr>
              <a:t>Must be in writing</a:t>
            </a:r>
            <a:r>
              <a:rPr lang="en-US" sz="2600" dirty="0">
                <a:cs typeface="Times New Roman" panose="02020603050405020304" pitchFamily="18" charset="0"/>
              </a:rPr>
              <a:t>.</a:t>
            </a:r>
          </a:p>
          <a:p>
            <a:pPr>
              <a:spcBef>
                <a:spcPts val="900"/>
              </a:spcBef>
              <a:spcAft>
                <a:spcPts val="1200"/>
              </a:spcAft>
              <a:buSzPct val="90000"/>
              <a:buFont typeface="Symbol" panose="05050102010706020507" pitchFamily="18" charset="2"/>
              <a:buChar char="¨"/>
            </a:pPr>
            <a:r>
              <a:rPr lang="en-US" sz="2600" dirty="0">
                <a:cs typeface="Times New Roman" panose="02020603050405020304" pitchFamily="18" charset="0"/>
              </a:rPr>
              <a:t>No “magic words” required.</a:t>
            </a:r>
          </a:p>
          <a:p>
            <a:pPr>
              <a:spcBef>
                <a:spcPts val="900"/>
              </a:spcBef>
              <a:spcAft>
                <a:spcPts val="1200"/>
              </a:spcAft>
              <a:buSzPct val="90000"/>
              <a:buFont typeface="Symbol" panose="05050102010706020507" pitchFamily="18" charset="2"/>
              <a:buChar char="¨"/>
            </a:pPr>
            <a:r>
              <a:rPr lang="en-US" sz="2600" dirty="0">
                <a:cs typeface="Times New Roman" panose="02020603050405020304" pitchFamily="18" charset="0"/>
              </a:rPr>
              <a:t>Not required to be labeled as an open records request or a public information request.</a:t>
            </a:r>
          </a:p>
          <a:p>
            <a:pPr>
              <a:spcBef>
                <a:spcPts val="900"/>
              </a:spcBef>
              <a:spcAft>
                <a:spcPts val="1200"/>
              </a:spcAft>
              <a:buSzPct val="90000"/>
              <a:buFont typeface="Symbol" panose="05050102010706020507" pitchFamily="18" charset="2"/>
              <a:buChar char="¨"/>
            </a:pPr>
            <a:r>
              <a:rPr lang="en-US" sz="2600" dirty="0">
                <a:cs typeface="Times New Roman" panose="02020603050405020304" pitchFamily="18" charset="0"/>
              </a:rPr>
              <a:t>Must be delivered to the government via mail, email, hand delivery, or other method approved by the entity. </a:t>
            </a:r>
          </a:p>
          <a:p>
            <a:pPr>
              <a:spcBef>
                <a:spcPts val="900"/>
              </a:spcBef>
              <a:spcAft>
                <a:spcPts val="1200"/>
              </a:spcAft>
              <a:buSzPct val="90000"/>
              <a:buFont typeface="Symbol" panose="05050102010706020507" pitchFamily="18" charset="2"/>
              <a:buChar char="¨"/>
            </a:pPr>
            <a:r>
              <a:rPr lang="en-US" sz="2600" dirty="0">
                <a:cs typeface="Times New Roman" panose="02020603050405020304" pitchFamily="18" charset="0"/>
              </a:rPr>
              <a:t>The entity can designate one mailing address and one email address for receiving requests. </a:t>
            </a:r>
          </a:p>
        </p:txBody>
      </p:sp>
      <p:sp>
        <p:nvSpPr>
          <p:cNvPr id="7" name="Title 1">
            <a:extLst>
              <a:ext uri="{FF2B5EF4-FFF2-40B4-BE49-F238E27FC236}">
                <a16:creationId xmlns:a16="http://schemas.microsoft.com/office/drawing/2014/main" id="{9D6AF4D5-25B9-4DD5-94BB-60B2AC6F370F}"/>
              </a:ext>
            </a:extLst>
          </p:cNvPr>
          <p:cNvSpPr>
            <a:spLocks noGrp="1"/>
          </p:cNvSpPr>
          <p:nvPr>
            <p:ph type="title"/>
          </p:nvPr>
        </p:nvSpPr>
        <p:spPr>
          <a:xfrm>
            <a:off x="741933" y="1220933"/>
            <a:ext cx="3607545" cy="2208067"/>
          </a:xfrm>
        </p:spPr>
        <p:txBody>
          <a:bodyPr/>
          <a:lstStyle/>
          <a:p>
            <a:pPr algn="ctr"/>
            <a:r>
              <a:rPr lang="en-US" sz="4800" b="1" dirty="0"/>
              <a:t>Elements of a PIA Request</a:t>
            </a:r>
          </a:p>
        </p:txBody>
      </p:sp>
      <p:cxnSp>
        <p:nvCxnSpPr>
          <p:cNvPr id="8" name="Straight Connector 7">
            <a:extLst>
              <a:ext uri="{FF2B5EF4-FFF2-40B4-BE49-F238E27FC236}">
                <a16:creationId xmlns:a16="http://schemas.microsoft.com/office/drawing/2014/main" id="{DF48CF36-F7F7-437F-93AA-680DAC803568}"/>
              </a:ext>
            </a:extLst>
          </p:cNvPr>
          <p:cNvCxnSpPr>
            <a:cxnSpLocks/>
          </p:cNvCxnSpPr>
          <p:nvPr/>
        </p:nvCxnSpPr>
        <p:spPr>
          <a:xfrm>
            <a:off x="1714239" y="3696850"/>
            <a:ext cx="1645920" cy="0"/>
          </a:xfrm>
          <a:prstGeom prst="line">
            <a:avLst/>
          </a:prstGeom>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449D70E-373C-D1B9-CE73-87AA216BDA5B}"/>
              </a:ext>
            </a:extLst>
          </p:cNvPr>
          <p:cNvPicPr>
            <a:picLocks noChangeAspect="1"/>
          </p:cNvPicPr>
          <p:nvPr/>
        </p:nvPicPr>
        <p:blipFill>
          <a:blip r:embed="rId2"/>
          <a:stretch>
            <a:fillRect/>
          </a:stretch>
        </p:blipFill>
        <p:spPr>
          <a:xfrm>
            <a:off x="1898462" y="4081581"/>
            <a:ext cx="1312961" cy="1417998"/>
          </a:xfrm>
          <a:prstGeom prst="rect">
            <a:avLst/>
          </a:prstGeom>
        </p:spPr>
      </p:pic>
    </p:spTree>
    <p:extLst>
      <p:ext uri="{BB962C8B-B14F-4D97-AF65-F5344CB8AC3E}">
        <p14:creationId xmlns:p14="http://schemas.microsoft.com/office/powerpoint/2010/main" val="357255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
      <a:dk1>
        <a:sysClr val="windowText" lastClr="000000"/>
      </a:dk1>
      <a:lt1>
        <a:sysClr val="window" lastClr="FFFFFF"/>
      </a:lt1>
      <a:dk2>
        <a:srgbClr val="205531"/>
      </a:dk2>
      <a:lt2>
        <a:srgbClr val="FFFFFF"/>
      </a:lt2>
      <a:accent1>
        <a:srgbClr val="D0AA56"/>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Custom 1">
      <a:majorFont>
        <a:latin typeface="Segoe UI Semibold"/>
        <a:ea typeface=""/>
        <a:cs typeface=""/>
      </a:majorFont>
      <a:minorFont>
        <a:latin typeface="Calibri"/>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8" ma:contentTypeDescription="Create a new document." ma:contentTypeScope="" ma:versionID="3f538555aced066d22ab27793272e8f9">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8b5425c93601a35432767e424bb425b1"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05c2eb-d2c0-41df-817a-9abe70ce6ca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50ae61-13ec-44b8-ab9c-923b00b5ff01}" ma:internalName="TaxCatchAll" ma:showField="CatchAllData" ma:web="d902411c-329d-4ca8-93b0-a814687329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AA5596-CF21-48EA-99AB-D36F5480D35E}"/>
</file>

<file path=customXml/itemProps2.xml><?xml version="1.0" encoding="utf-8"?>
<ds:datastoreItem xmlns:ds="http://schemas.openxmlformats.org/officeDocument/2006/customXml" ds:itemID="{AB9C55F2-8979-4B19-BA6B-007B4B41D3E4}"/>
</file>

<file path=docProps/app.xml><?xml version="1.0" encoding="utf-8"?>
<Properties xmlns="http://schemas.openxmlformats.org/officeDocument/2006/extended-properties" xmlns:vt="http://schemas.openxmlformats.org/officeDocument/2006/docPropsVTypes">
  <Template>Ion Boardroom</Template>
  <TotalTime>1008</TotalTime>
  <Words>2790</Words>
  <Application>Microsoft Office PowerPoint</Application>
  <PresentationFormat>Widescreen</PresentationFormat>
  <Paragraphs>260</Paragraphs>
  <Slides>38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Calibri</vt:lpstr>
      <vt:lpstr>Segoe UI</vt:lpstr>
      <vt:lpstr>Segoe UI Semibold</vt:lpstr>
      <vt:lpstr>Symbol</vt:lpstr>
      <vt:lpstr>Times New Roman</vt:lpstr>
      <vt:lpstr>Wingdings</vt:lpstr>
      <vt:lpstr>Wingdings 3</vt:lpstr>
      <vt:lpstr>Ion Boardroom</vt:lpstr>
      <vt:lpstr>Public Information Act</vt:lpstr>
      <vt:lpstr>PowerPoint Presentation</vt:lpstr>
      <vt:lpstr>OVERVIEW</vt:lpstr>
      <vt:lpstr>Elected Official Training</vt:lpstr>
      <vt:lpstr>What is Public Information?</vt:lpstr>
      <vt:lpstr>Does This Include My Cell Phone?</vt:lpstr>
      <vt:lpstr>What is a “Temporary Custodian”?</vt:lpstr>
      <vt:lpstr>Adkisson v. Paxton (2015)*  *Prior to the “Temporary Custodian” addition to the PIA</vt:lpstr>
      <vt:lpstr>Elements of a PIA Request</vt:lpstr>
      <vt:lpstr>Public Information Act</vt:lpstr>
      <vt:lpstr>What is delivery?</vt:lpstr>
      <vt:lpstr>How to Respond</vt:lpstr>
      <vt:lpstr>Time is of the essence</vt:lpstr>
      <vt:lpstr>How to Respond</vt:lpstr>
      <vt:lpstr>Exceptions and  Redactions </vt:lpstr>
      <vt:lpstr>Exceptions  and  AG Briefs</vt:lpstr>
      <vt:lpstr> Super Public Information  </vt:lpstr>
      <vt:lpstr>How to Respond</vt:lpstr>
      <vt:lpstr>Time to Respond</vt:lpstr>
      <vt:lpstr>Business Days</vt:lpstr>
      <vt:lpstr>Holidays!</vt:lpstr>
      <vt:lpstr>Administrative  Closures</vt:lpstr>
      <vt:lpstr>Exceptions to a PIA Request</vt:lpstr>
      <vt:lpstr>Requesting an Attorney General Ruling</vt:lpstr>
      <vt:lpstr>Fees for copies</vt:lpstr>
      <vt:lpstr>FAQs</vt:lpstr>
      <vt:lpstr>PowerPoint Presentation</vt:lpstr>
      <vt:lpstr>PowerPoint Presentation</vt:lpstr>
      <vt:lpstr>PowerPoint Presentation</vt:lpstr>
      <vt:lpstr>PowerPoint Presentation</vt:lpstr>
      <vt:lpstr> Civil Enforcement</vt:lpstr>
      <vt:lpstr>Civil Enforcement </vt:lpstr>
      <vt:lpstr>Criminal Penalties </vt:lpstr>
      <vt:lpstr>Criminal Penalties</vt:lpstr>
      <vt:lpstr>Criminal Penalties</vt:lpstr>
      <vt:lpstr>Changes Because of COVID-19</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Government Updates</dc:title>
  <dc:creator>Kimberly G. Kelley</dc:creator>
  <cp:lastModifiedBy>Katy M. Gottwald</cp:lastModifiedBy>
  <cp:revision>52</cp:revision>
  <dcterms:created xsi:type="dcterms:W3CDTF">2021-10-26T20:33:09Z</dcterms:created>
  <dcterms:modified xsi:type="dcterms:W3CDTF">2024-04-10T18:48:17Z</dcterms:modified>
</cp:coreProperties>
</file>