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2" r:id="rId5"/>
  </p:sldMasterIdLst>
  <p:notesMasterIdLst>
    <p:notesMasterId r:id="rId44"/>
  </p:notesMasterIdLst>
  <p:sldIdLst>
    <p:sldId id="258" r:id="rId6"/>
    <p:sldId id="284" r:id="rId7"/>
    <p:sldId id="316" r:id="rId8"/>
    <p:sldId id="262" r:id="rId9"/>
    <p:sldId id="320" r:id="rId10"/>
    <p:sldId id="323" r:id="rId11"/>
    <p:sldId id="324" r:id="rId12"/>
    <p:sldId id="325" r:id="rId13"/>
    <p:sldId id="326" r:id="rId14"/>
    <p:sldId id="337" r:id="rId15"/>
    <p:sldId id="330" r:id="rId16"/>
    <p:sldId id="338" r:id="rId17"/>
    <p:sldId id="339" r:id="rId18"/>
    <p:sldId id="340" r:id="rId19"/>
    <p:sldId id="327" r:id="rId20"/>
    <p:sldId id="377" r:id="rId21"/>
    <p:sldId id="376" r:id="rId22"/>
    <p:sldId id="346" r:id="rId23"/>
    <p:sldId id="372" r:id="rId24"/>
    <p:sldId id="348" r:id="rId25"/>
    <p:sldId id="349" r:id="rId26"/>
    <p:sldId id="363" r:id="rId27"/>
    <p:sldId id="364" r:id="rId28"/>
    <p:sldId id="299" r:id="rId29"/>
    <p:sldId id="365" r:id="rId30"/>
    <p:sldId id="368" r:id="rId31"/>
    <p:sldId id="367" r:id="rId32"/>
    <p:sldId id="374" r:id="rId33"/>
    <p:sldId id="378" r:id="rId34"/>
    <p:sldId id="369" r:id="rId35"/>
    <p:sldId id="371" r:id="rId36"/>
    <p:sldId id="381" r:id="rId37"/>
    <p:sldId id="379" r:id="rId38"/>
    <p:sldId id="283" r:id="rId39"/>
    <p:sldId id="373" r:id="rId40"/>
    <p:sldId id="312" r:id="rId41"/>
    <p:sldId id="313" r:id="rId42"/>
    <p:sldId id="263"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64" userDrawn="1">
          <p15:clr>
            <a:srgbClr val="A4A3A4"/>
          </p15:clr>
        </p15:guide>
        <p15:guide id="3" orient="horz" pos="2260" userDrawn="1">
          <p15:clr>
            <a:srgbClr val="A4A3A4"/>
          </p15:clr>
        </p15:guide>
        <p15:guide id="4" pos="39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kya M. Geeganage" initials="SMG" lastIdx="2" clrIdx="0">
    <p:extLst>
      <p:ext uri="{19B8F6BF-5375-455C-9EA6-DF929625EA0E}">
        <p15:presenceInfo xmlns:p15="http://schemas.microsoft.com/office/powerpoint/2012/main" userId="S::SMGeeganage@tarrantcounty.com::5739f710-d8f8-424a-9880-ae3e9f19e4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856"/>
    <a:srgbClr val="FFFFFF"/>
    <a:srgbClr val="F2EFE8"/>
    <a:srgbClr val="803B21"/>
    <a:srgbClr val="5D7E82"/>
    <a:srgbClr val="000000"/>
    <a:srgbClr val="DEBC73"/>
    <a:srgbClr val="23513C"/>
    <a:srgbClr val="CD9247"/>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D964AE-7A6F-44EA-BD0A-282EF07E8535}" v="13" dt="2024-04-10T20:24:07.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733" autoAdjust="0"/>
  </p:normalViewPr>
  <p:slideViewPr>
    <p:cSldViewPr snapToGrid="0">
      <p:cViewPr varScale="1">
        <p:scale>
          <a:sx n="91" d="100"/>
          <a:sy n="91" d="100"/>
        </p:scale>
        <p:origin x="1350" y="90"/>
      </p:cViewPr>
      <p:guideLst>
        <p:guide orient="horz" pos="192"/>
        <p:guide pos="264"/>
        <p:guide orient="horz" pos="2260"/>
        <p:guide pos="39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2930" tIns="46465" rIns="92930" bIns="46465" rtlCol="0"/>
          <a:lstStyle>
            <a:lvl1pPr algn="r">
              <a:defRPr sz="1200"/>
            </a:lvl1pPr>
          </a:lstStyle>
          <a:p>
            <a:fld id="{CD0097B3-156F-486E-AEC6-4B86DE893683}" type="datetimeFigureOut">
              <a:rPr lang="en-US" smtClean="0"/>
              <a:t>4/12/2024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2930" tIns="46465" rIns="92930" bIns="46465" rtlCol="0" anchor="b"/>
          <a:lstStyle>
            <a:lvl1pPr algn="r">
              <a:defRPr sz="1200"/>
            </a:lvl1pPr>
          </a:lstStyle>
          <a:p>
            <a:fld id="{017DF4A6-4B20-47B5-AA42-C263F093B25B}" type="slidenum">
              <a:rPr lang="en-US" smtClean="0"/>
              <a:t>‹#›</a:t>
            </a:fld>
            <a:endParaRPr lang="en-US"/>
          </a:p>
        </p:txBody>
      </p:sp>
    </p:spTree>
    <p:extLst>
      <p:ext uri="{BB962C8B-B14F-4D97-AF65-F5344CB8AC3E}">
        <p14:creationId xmlns:p14="http://schemas.microsoft.com/office/powerpoint/2010/main" val="325968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DF4A6-4B20-47B5-AA42-C263F093B25B}" type="slidenum">
              <a:rPr lang="en-US" smtClean="0"/>
              <a:t>1</a:t>
            </a:fld>
            <a:endParaRPr lang="en-US"/>
          </a:p>
        </p:txBody>
      </p:sp>
    </p:spTree>
    <p:extLst>
      <p:ext uri="{BB962C8B-B14F-4D97-AF65-F5344CB8AC3E}">
        <p14:creationId xmlns:p14="http://schemas.microsoft.com/office/powerpoint/2010/main" val="3980412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10</a:t>
            </a:fld>
            <a:endParaRPr lang="en-US"/>
          </a:p>
        </p:txBody>
      </p:sp>
    </p:spTree>
    <p:extLst>
      <p:ext uri="{BB962C8B-B14F-4D97-AF65-F5344CB8AC3E}">
        <p14:creationId xmlns:p14="http://schemas.microsoft.com/office/powerpoint/2010/main" val="3003609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11</a:t>
            </a:fld>
            <a:endParaRPr lang="en-US"/>
          </a:p>
        </p:txBody>
      </p:sp>
    </p:spTree>
    <p:extLst>
      <p:ext uri="{BB962C8B-B14F-4D97-AF65-F5344CB8AC3E}">
        <p14:creationId xmlns:p14="http://schemas.microsoft.com/office/powerpoint/2010/main" val="315874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12</a:t>
            </a:fld>
            <a:endParaRPr lang="en-US"/>
          </a:p>
        </p:txBody>
      </p:sp>
    </p:spTree>
    <p:extLst>
      <p:ext uri="{BB962C8B-B14F-4D97-AF65-F5344CB8AC3E}">
        <p14:creationId xmlns:p14="http://schemas.microsoft.com/office/powerpoint/2010/main" val="395994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13</a:t>
            </a:fld>
            <a:endParaRPr lang="en-US"/>
          </a:p>
        </p:txBody>
      </p:sp>
    </p:spTree>
    <p:extLst>
      <p:ext uri="{BB962C8B-B14F-4D97-AF65-F5344CB8AC3E}">
        <p14:creationId xmlns:p14="http://schemas.microsoft.com/office/powerpoint/2010/main" val="293639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14</a:t>
            </a:fld>
            <a:endParaRPr lang="en-US"/>
          </a:p>
        </p:txBody>
      </p:sp>
    </p:spTree>
    <p:extLst>
      <p:ext uri="{BB962C8B-B14F-4D97-AF65-F5344CB8AC3E}">
        <p14:creationId xmlns:p14="http://schemas.microsoft.com/office/powerpoint/2010/main" val="2699767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15</a:t>
            </a:fld>
            <a:endParaRPr lang="en-US"/>
          </a:p>
        </p:txBody>
      </p:sp>
    </p:spTree>
    <p:extLst>
      <p:ext uri="{BB962C8B-B14F-4D97-AF65-F5344CB8AC3E}">
        <p14:creationId xmlns:p14="http://schemas.microsoft.com/office/powerpoint/2010/main" val="168286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16</a:t>
            </a:fld>
            <a:endParaRPr lang="en-US"/>
          </a:p>
        </p:txBody>
      </p:sp>
    </p:spTree>
    <p:extLst>
      <p:ext uri="{BB962C8B-B14F-4D97-AF65-F5344CB8AC3E}">
        <p14:creationId xmlns:p14="http://schemas.microsoft.com/office/powerpoint/2010/main" val="298607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17</a:t>
            </a:fld>
            <a:endParaRPr lang="en-US"/>
          </a:p>
        </p:txBody>
      </p:sp>
    </p:spTree>
    <p:extLst>
      <p:ext uri="{BB962C8B-B14F-4D97-AF65-F5344CB8AC3E}">
        <p14:creationId xmlns:p14="http://schemas.microsoft.com/office/powerpoint/2010/main" val="403630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18</a:t>
            </a:fld>
            <a:endParaRPr lang="en-US"/>
          </a:p>
        </p:txBody>
      </p:sp>
    </p:spTree>
    <p:extLst>
      <p:ext uri="{BB962C8B-B14F-4D97-AF65-F5344CB8AC3E}">
        <p14:creationId xmlns:p14="http://schemas.microsoft.com/office/powerpoint/2010/main" val="2910722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19</a:t>
            </a:fld>
            <a:endParaRPr lang="en-US"/>
          </a:p>
        </p:txBody>
      </p:sp>
    </p:spTree>
    <p:extLst>
      <p:ext uri="{BB962C8B-B14F-4D97-AF65-F5344CB8AC3E}">
        <p14:creationId xmlns:p14="http://schemas.microsoft.com/office/powerpoint/2010/main" val="368414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a:t>
            </a:fld>
            <a:endParaRPr lang="en-US"/>
          </a:p>
        </p:txBody>
      </p:sp>
    </p:spTree>
    <p:extLst>
      <p:ext uri="{BB962C8B-B14F-4D97-AF65-F5344CB8AC3E}">
        <p14:creationId xmlns:p14="http://schemas.microsoft.com/office/powerpoint/2010/main" val="28069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20</a:t>
            </a:fld>
            <a:endParaRPr lang="en-US"/>
          </a:p>
        </p:txBody>
      </p:sp>
    </p:spTree>
    <p:extLst>
      <p:ext uri="{BB962C8B-B14F-4D97-AF65-F5344CB8AC3E}">
        <p14:creationId xmlns:p14="http://schemas.microsoft.com/office/powerpoint/2010/main" val="2055882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21</a:t>
            </a:fld>
            <a:endParaRPr lang="en-US"/>
          </a:p>
        </p:txBody>
      </p:sp>
    </p:spTree>
    <p:extLst>
      <p:ext uri="{BB962C8B-B14F-4D97-AF65-F5344CB8AC3E}">
        <p14:creationId xmlns:p14="http://schemas.microsoft.com/office/powerpoint/2010/main" val="162430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22</a:t>
            </a:fld>
            <a:endParaRPr lang="en-US"/>
          </a:p>
        </p:txBody>
      </p:sp>
    </p:spTree>
    <p:extLst>
      <p:ext uri="{BB962C8B-B14F-4D97-AF65-F5344CB8AC3E}">
        <p14:creationId xmlns:p14="http://schemas.microsoft.com/office/powerpoint/2010/main" val="131400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23</a:t>
            </a:fld>
            <a:endParaRPr lang="en-US"/>
          </a:p>
        </p:txBody>
      </p:sp>
    </p:spTree>
    <p:extLst>
      <p:ext uri="{BB962C8B-B14F-4D97-AF65-F5344CB8AC3E}">
        <p14:creationId xmlns:p14="http://schemas.microsoft.com/office/powerpoint/2010/main" val="303414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24</a:t>
            </a:fld>
            <a:endParaRPr lang="en-US"/>
          </a:p>
        </p:txBody>
      </p:sp>
    </p:spTree>
    <p:extLst>
      <p:ext uri="{BB962C8B-B14F-4D97-AF65-F5344CB8AC3E}">
        <p14:creationId xmlns:p14="http://schemas.microsoft.com/office/powerpoint/2010/main" val="153492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17DF4A6-4B20-47B5-AA42-C263F093B25B}" type="slidenum">
              <a:rPr lang="en-US" smtClean="0"/>
              <a:t>25</a:t>
            </a:fld>
            <a:endParaRPr lang="en-US"/>
          </a:p>
        </p:txBody>
      </p:sp>
    </p:spTree>
    <p:extLst>
      <p:ext uri="{BB962C8B-B14F-4D97-AF65-F5344CB8AC3E}">
        <p14:creationId xmlns:p14="http://schemas.microsoft.com/office/powerpoint/2010/main" val="3833700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26</a:t>
            </a:fld>
            <a:endParaRPr lang="en-US"/>
          </a:p>
        </p:txBody>
      </p:sp>
    </p:spTree>
    <p:extLst>
      <p:ext uri="{BB962C8B-B14F-4D97-AF65-F5344CB8AC3E}">
        <p14:creationId xmlns:p14="http://schemas.microsoft.com/office/powerpoint/2010/main" val="1843255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27</a:t>
            </a:fld>
            <a:endParaRPr lang="en-US"/>
          </a:p>
        </p:txBody>
      </p:sp>
    </p:spTree>
    <p:extLst>
      <p:ext uri="{BB962C8B-B14F-4D97-AF65-F5344CB8AC3E}">
        <p14:creationId xmlns:p14="http://schemas.microsoft.com/office/powerpoint/2010/main" val="2098567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28</a:t>
            </a:fld>
            <a:endParaRPr lang="en-US"/>
          </a:p>
        </p:txBody>
      </p:sp>
    </p:spTree>
    <p:extLst>
      <p:ext uri="{BB962C8B-B14F-4D97-AF65-F5344CB8AC3E}">
        <p14:creationId xmlns:p14="http://schemas.microsoft.com/office/powerpoint/2010/main" val="3832659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29</a:t>
            </a:fld>
            <a:endParaRPr lang="en-US"/>
          </a:p>
        </p:txBody>
      </p:sp>
    </p:spTree>
    <p:extLst>
      <p:ext uri="{BB962C8B-B14F-4D97-AF65-F5344CB8AC3E}">
        <p14:creationId xmlns:p14="http://schemas.microsoft.com/office/powerpoint/2010/main" val="3373619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a:t>
            </a:fld>
            <a:endParaRPr lang="en-US"/>
          </a:p>
        </p:txBody>
      </p:sp>
    </p:spTree>
    <p:extLst>
      <p:ext uri="{BB962C8B-B14F-4D97-AF65-F5344CB8AC3E}">
        <p14:creationId xmlns:p14="http://schemas.microsoft.com/office/powerpoint/2010/main" val="577953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30</a:t>
            </a:fld>
            <a:endParaRPr lang="en-US"/>
          </a:p>
        </p:txBody>
      </p:sp>
    </p:spTree>
    <p:extLst>
      <p:ext uri="{BB962C8B-B14F-4D97-AF65-F5344CB8AC3E}">
        <p14:creationId xmlns:p14="http://schemas.microsoft.com/office/powerpoint/2010/main" val="830265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31</a:t>
            </a:fld>
            <a:endParaRPr lang="en-US"/>
          </a:p>
        </p:txBody>
      </p:sp>
    </p:spTree>
    <p:extLst>
      <p:ext uri="{BB962C8B-B14F-4D97-AF65-F5344CB8AC3E}">
        <p14:creationId xmlns:p14="http://schemas.microsoft.com/office/powerpoint/2010/main" val="1766662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32</a:t>
            </a:fld>
            <a:endParaRPr lang="en-US"/>
          </a:p>
        </p:txBody>
      </p:sp>
    </p:spTree>
    <p:extLst>
      <p:ext uri="{BB962C8B-B14F-4D97-AF65-F5344CB8AC3E}">
        <p14:creationId xmlns:p14="http://schemas.microsoft.com/office/powerpoint/2010/main" val="680073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33</a:t>
            </a:fld>
            <a:endParaRPr lang="en-US"/>
          </a:p>
        </p:txBody>
      </p:sp>
    </p:spTree>
    <p:extLst>
      <p:ext uri="{BB962C8B-B14F-4D97-AF65-F5344CB8AC3E}">
        <p14:creationId xmlns:p14="http://schemas.microsoft.com/office/powerpoint/2010/main" val="48426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34</a:t>
            </a:fld>
            <a:endParaRPr lang="en-US"/>
          </a:p>
        </p:txBody>
      </p:sp>
    </p:spTree>
    <p:extLst>
      <p:ext uri="{BB962C8B-B14F-4D97-AF65-F5344CB8AC3E}">
        <p14:creationId xmlns:p14="http://schemas.microsoft.com/office/powerpoint/2010/main" val="4034972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DF4A6-4B20-47B5-AA42-C263F093B25B}" type="slidenum">
              <a:rPr lang="en-US" smtClean="0"/>
              <a:t>35</a:t>
            </a:fld>
            <a:endParaRPr lang="en-US"/>
          </a:p>
        </p:txBody>
      </p:sp>
    </p:spTree>
    <p:extLst>
      <p:ext uri="{BB962C8B-B14F-4D97-AF65-F5344CB8AC3E}">
        <p14:creationId xmlns:p14="http://schemas.microsoft.com/office/powerpoint/2010/main" val="948220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DF4A6-4B20-47B5-AA42-C263F093B25B}" type="slidenum">
              <a:rPr lang="en-US" smtClean="0"/>
              <a:t>36</a:t>
            </a:fld>
            <a:endParaRPr lang="en-US"/>
          </a:p>
        </p:txBody>
      </p:sp>
    </p:spTree>
    <p:extLst>
      <p:ext uri="{BB962C8B-B14F-4D97-AF65-F5344CB8AC3E}">
        <p14:creationId xmlns:p14="http://schemas.microsoft.com/office/powerpoint/2010/main" val="11792326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7DF4A6-4B20-47B5-AA42-C263F093B25B}" type="slidenum">
              <a:rPr lang="en-US" smtClean="0"/>
              <a:t>37</a:t>
            </a:fld>
            <a:endParaRPr lang="en-US"/>
          </a:p>
        </p:txBody>
      </p:sp>
    </p:spTree>
    <p:extLst>
      <p:ext uri="{BB962C8B-B14F-4D97-AF65-F5344CB8AC3E}">
        <p14:creationId xmlns:p14="http://schemas.microsoft.com/office/powerpoint/2010/main" val="4277592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38</a:t>
            </a:fld>
            <a:endParaRPr lang="en-US"/>
          </a:p>
        </p:txBody>
      </p:sp>
    </p:spTree>
    <p:extLst>
      <p:ext uri="{BB962C8B-B14F-4D97-AF65-F5344CB8AC3E}">
        <p14:creationId xmlns:p14="http://schemas.microsoft.com/office/powerpoint/2010/main" val="506451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4</a:t>
            </a:fld>
            <a:endParaRPr lang="en-US"/>
          </a:p>
        </p:txBody>
      </p:sp>
    </p:spTree>
    <p:extLst>
      <p:ext uri="{BB962C8B-B14F-4D97-AF65-F5344CB8AC3E}">
        <p14:creationId xmlns:p14="http://schemas.microsoft.com/office/powerpoint/2010/main" val="37090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5</a:t>
            </a:fld>
            <a:endParaRPr lang="en-US"/>
          </a:p>
        </p:txBody>
      </p:sp>
    </p:spTree>
    <p:extLst>
      <p:ext uri="{BB962C8B-B14F-4D97-AF65-F5344CB8AC3E}">
        <p14:creationId xmlns:p14="http://schemas.microsoft.com/office/powerpoint/2010/main" val="780662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6</a:t>
            </a:fld>
            <a:endParaRPr lang="en-US"/>
          </a:p>
        </p:txBody>
      </p:sp>
    </p:spTree>
    <p:extLst>
      <p:ext uri="{BB962C8B-B14F-4D97-AF65-F5344CB8AC3E}">
        <p14:creationId xmlns:p14="http://schemas.microsoft.com/office/powerpoint/2010/main" val="153090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7</a:t>
            </a:fld>
            <a:endParaRPr lang="en-US"/>
          </a:p>
        </p:txBody>
      </p:sp>
    </p:spTree>
    <p:extLst>
      <p:ext uri="{BB962C8B-B14F-4D97-AF65-F5344CB8AC3E}">
        <p14:creationId xmlns:p14="http://schemas.microsoft.com/office/powerpoint/2010/main" val="339029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8</a:t>
            </a:fld>
            <a:endParaRPr lang="en-US"/>
          </a:p>
        </p:txBody>
      </p:sp>
    </p:spTree>
    <p:extLst>
      <p:ext uri="{BB962C8B-B14F-4D97-AF65-F5344CB8AC3E}">
        <p14:creationId xmlns:p14="http://schemas.microsoft.com/office/powerpoint/2010/main" val="264100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7DF4A6-4B20-47B5-AA42-C263F093B25B}" type="slidenum">
              <a:rPr lang="en-US" smtClean="0"/>
              <a:t>9</a:t>
            </a:fld>
            <a:endParaRPr lang="en-US"/>
          </a:p>
        </p:txBody>
      </p:sp>
    </p:spTree>
    <p:extLst>
      <p:ext uri="{BB962C8B-B14F-4D97-AF65-F5344CB8AC3E}">
        <p14:creationId xmlns:p14="http://schemas.microsoft.com/office/powerpoint/2010/main" val="3456621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ext Heavy Slid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2192000"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p:nvPr>
        </p:nvSpPr>
        <p:spPr>
          <a:xfrm>
            <a:off x="1" y="5333529"/>
            <a:ext cx="12191999" cy="692966"/>
          </a:xfrm>
        </p:spPr>
        <p:txBody>
          <a:bodyPr>
            <a:normAutofit/>
          </a:bodyPr>
          <a:lstStyle>
            <a:lvl1pPr marL="0" indent="0" algn="ctr">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5" name="Picture Placeholder 4">
            <a:extLst>
              <a:ext uri="{FF2B5EF4-FFF2-40B4-BE49-F238E27FC236}">
                <a16:creationId xmlns:a16="http://schemas.microsoft.com/office/drawing/2014/main" id="{7E3AA729-D151-4F13-93BB-31608E70BCF5}"/>
              </a:ext>
            </a:extLst>
          </p:cNvPr>
          <p:cNvSpPr>
            <a:spLocks noGrp="1"/>
          </p:cNvSpPr>
          <p:nvPr>
            <p:ph type="pic" sz="quarter" idx="16"/>
          </p:nvPr>
        </p:nvSpPr>
        <p:spPr>
          <a:xfrm>
            <a:off x="3756119" y="931970"/>
            <a:ext cx="4500562" cy="3711575"/>
          </a:xfrm>
        </p:spPr>
        <p:txBody>
          <a:bodyPr/>
          <a:lstStyle/>
          <a:p>
            <a:r>
              <a:rPr lang="en-US"/>
              <a:t>Click icon to add picture</a:t>
            </a:r>
          </a:p>
        </p:txBody>
      </p:sp>
      <p:sp>
        <p:nvSpPr>
          <p:cNvPr id="15" name="Text Placeholder 15">
            <a:extLst>
              <a:ext uri="{FF2B5EF4-FFF2-40B4-BE49-F238E27FC236}">
                <a16:creationId xmlns:a16="http://schemas.microsoft.com/office/drawing/2014/main" id="{C096C7ED-E3A7-49AA-9CDB-AEBE345EC28E}"/>
              </a:ext>
            </a:extLst>
          </p:cNvPr>
          <p:cNvSpPr>
            <a:spLocks noGrp="1"/>
          </p:cNvSpPr>
          <p:nvPr>
            <p:ph type="body" sz="quarter" idx="14"/>
          </p:nvPr>
        </p:nvSpPr>
        <p:spPr>
          <a:xfrm>
            <a:off x="0" y="5880314"/>
            <a:ext cx="12192000" cy="365124"/>
          </a:xfrm>
        </p:spPr>
        <p:txBody>
          <a:bodyPr/>
          <a:lstStyle>
            <a:lvl1pPr marL="0" indent="0" algn="ctr">
              <a:buNone/>
              <a:defRPr>
                <a:solidFill>
                  <a:srgbClr val="F2EFE8"/>
                </a:solidFill>
                <a:latin typeface="Arial" panose="020B0604020202020204" pitchFamily="34" charset="0"/>
                <a:cs typeface="Arial" panose="020B0604020202020204" pitchFamily="34" charset="0"/>
              </a:defRPr>
            </a:lvl1pPr>
            <a:lvl2pPr marL="457200" indent="0" algn="ctr">
              <a:buNone/>
              <a:defRPr>
                <a:solidFill>
                  <a:srgbClr val="F2EFE8"/>
                </a:solidFill>
              </a:defRPr>
            </a:lvl2pPr>
            <a:lvl3pPr algn="ctr">
              <a:defRPr>
                <a:solidFill>
                  <a:srgbClr val="F2EFE8"/>
                </a:solidFill>
              </a:defRPr>
            </a:lvl3pPr>
            <a:lvl4pPr marL="1371600" indent="0" algn="ctr">
              <a:buNone/>
              <a:defRPr>
                <a:solidFill>
                  <a:srgbClr val="F2EFE8"/>
                </a:solidFill>
              </a:defRPr>
            </a:lvl4pPr>
            <a:lvl5pPr algn="ctr">
              <a:defRPr>
                <a:solidFill>
                  <a:srgbClr val="F2EFE8"/>
                </a:solidFill>
              </a:defRPr>
            </a:lvl5pPr>
          </a:lstStyle>
          <a:p>
            <a:pPr lvl="0"/>
            <a:r>
              <a:rPr lang="en-US"/>
              <a:t>Click to edit Master text styles</a:t>
            </a:r>
          </a:p>
        </p:txBody>
      </p:sp>
    </p:spTree>
    <p:extLst>
      <p:ext uri="{BB962C8B-B14F-4D97-AF65-F5344CB8AC3E}">
        <p14:creationId xmlns:p14="http://schemas.microsoft.com/office/powerpoint/2010/main" val="289226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ext Heavy Slid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2192000"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p:nvPr>
        </p:nvSpPr>
        <p:spPr>
          <a:xfrm>
            <a:off x="1" y="5333529"/>
            <a:ext cx="12191999" cy="692966"/>
          </a:xfrm>
        </p:spPr>
        <p:txBody>
          <a:bodyPr>
            <a:normAutofit/>
          </a:bodyPr>
          <a:lstStyle>
            <a:lvl1pPr marL="0" indent="0" algn="ctr">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r>
              <a:rPr lang="en-US"/>
              <a:t>Click to edit Master text styles</a:t>
            </a:r>
          </a:p>
        </p:txBody>
      </p:sp>
      <p:sp>
        <p:nvSpPr>
          <p:cNvPr id="15" name="Text Placeholder 15">
            <a:extLst>
              <a:ext uri="{FF2B5EF4-FFF2-40B4-BE49-F238E27FC236}">
                <a16:creationId xmlns:a16="http://schemas.microsoft.com/office/drawing/2014/main" id="{C096C7ED-E3A7-49AA-9CDB-AEBE345EC28E}"/>
              </a:ext>
            </a:extLst>
          </p:cNvPr>
          <p:cNvSpPr>
            <a:spLocks noGrp="1"/>
          </p:cNvSpPr>
          <p:nvPr>
            <p:ph type="body" sz="quarter" idx="14"/>
          </p:nvPr>
        </p:nvSpPr>
        <p:spPr>
          <a:xfrm>
            <a:off x="0" y="5880314"/>
            <a:ext cx="12192000" cy="365124"/>
          </a:xfrm>
        </p:spPr>
        <p:txBody>
          <a:bodyPr/>
          <a:lstStyle>
            <a:lvl1pPr marL="0" indent="0" algn="ctr">
              <a:buNone/>
              <a:defRPr>
                <a:solidFill>
                  <a:srgbClr val="F2EFE8"/>
                </a:solidFill>
                <a:latin typeface="Arial" panose="020B0604020202020204" pitchFamily="34" charset="0"/>
                <a:cs typeface="Arial" panose="020B0604020202020204" pitchFamily="34" charset="0"/>
              </a:defRPr>
            </a:lvl1pPr>
            <a:lvl2pPr marL="457200" indent="0" algn="ctr">
              <a:buNone/>
              <a:defRPr>
                <a:solidFill>
                  <a:srgbClr val="F2EFE8"/>
                </a:solidFill>
              </a:defRPr>
            </a:lvl2pPr>
            <a:lvl3pPr algn="ctr">
              <a:defRPr>
                <a:solidFill>
                  <a:srgbClr val="F2EFE8"/>
                </a:solidFill>
              </a:defRPr>
            </a:lvl3pPr>
            <a:lvl4pPr marL="1371600" indent="0" algn="ctr">
              <a:buNone/>
              <a:defRPr>
                <a:solidFill>
                  <a:srgbClr val="F2EFE8"/>
                </a:solidFill>
              </a:defRPr>
            </a:lvl4pPr>
            <a:lvl5pPr algn="ctr">
              <a:defRPr>
                <a:solidFill>
                  <a:srgbClr val="F2EFE8"/>
                </a:solidFill>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539EA974-8941-4D81-92AE-2012B3CEC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870" y="831505"/>
            <a:ext cx="3207059" cy="4150311"/>
          </a:xfrm>
          <a:prstGeom prst="rect">
            <a:avLst/>
          </a:prstGeom>
        </p:spPr>
      </p:pic>
    </p:spTree>
    <p:extLst>
      <p:ext uri="{BB962C8B-B14F-4D97-AF65-F5344CB8AC3E}">
        <p14:creationId xmlns:p14="http://schemas.microsoft.com/office/powerpoint/2010/main" val="353287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xt Heavy Slid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0B51CAD-26AB-45C8-B197-AA8D81EFAC5E}"/>
              </a:ext>
            </a:extLst>
          </p:cNvPr>
          <p:cNvSpPr>
            <a:spLocks noGrp="1"/>
          </p:cNvSpPr>
          <p:nvPr>
            <p:ph type="body" sz="quarter" idx="13"/>
          </p:nvPr>
        </p:nvSpPr>
        <p:spPr>
          <a:xfrm>
            <a:off x="327024" y="1384663"/>
            <a:ext cx="7184119" cy="5108211"/>
          </a:xfrm>
        </p:spPr>
        <p:txBody>
          <a:bodyPr/>
          <a:lstStyle>
            <a:lvl1pPr>
              <a:defRPr>
                <a:solidFill>
                  <a:srgbClr val="F2EFE8"/>
                </a:solidFill>
                <a:latin typeface="Arial" panose="020B0604020202020204" pitchFamily="34" charset="0"/>
                <a:cs typeface="Arial" panose="020B0604020202020204" pitchFamily="34" charset="0"/>
              </a:defRPr>
            </a:lvl1pPr>
            <a:lvl2pPr>
              <a:defRPr>
                <a:solidFill>
                  <a:srgbClr val="F2EFE8"/>
                </a:solidFill>
                <a:latin typeface="Arial" panose="020B0604020202020204" pitchFamily="34" charset="0"/>
                <a:cs typeface="Arial" panose="020B0604020202020204" pitchFamily="34" charset="0"/>
              </a:defRPr>
            </a:lvl2pPr>
            <a:lvl3pPr>
              <a:defRPr>
                <a:solidFill>
                  <a:srgbClr val="F2EFE8"/>
                </a:solidFill>
                <a:latin typeface="Arial" panose="020B0604020202020204" pitchFamily="34" charset="0"/>
                <a:cs typeface="Arial" panose="020B0604020202020204" pitchFamily="34" charset="0"/>
              </a:defRPr>
            </a:lvl3pPr>
            <a:lvl4pPr>
              <a:defRPr>
                <a:solidFill>
                  <a:srgbClr val="F2EFE8"/>
                </a:solidFill>
                <a:latin typeface="Arial" panose="020B0604020202020204" pitchFamily="34" charset="0"/>
                <a:cs typeface="Arial" panose="020B0604020202020204" pitchFamily="34" charset="0"/>
              </a:defRPr>
            </a:lvl4pPr>
            <a:lvl5pPr>
              <a:defRPr>
                <a:solidFill>
                  <a:srgbClr val="F2EFE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0">
            <a:extLst>
              <a:ext uri="{FF2B5EF4-FFF2-40B4-BE49-F238E27FC236}">
                <a16:creationId xmlns:a16="http://schemas.microsoft.com/office/drawing/2014/main" id="{6893579B-EC3F-410E-BEE8-45CF389FB6AF}"/>
              </a:ext>
            </a:extLst>
          </p:cNvPr>
          <p:cNvSpPr>
            <a:spLocks noGrp="1"/>
          </p:cNvSpPr>
          <p:nvPr>
            <p:ph type="pic" sz="quarter" idx="14"/>
          </p:nvPr>
        </p:nvSpPr>
        <p:spPr>
          <a:xfrm>
            <a:off x="7772446" y="0"/>
            <a:ext cx="4249737" cy="6858000"/>
          </a:xfrm>
        </p:spPr>
        <p:txBody>
          <a:bodyPr/>
          <a:lstStyle/>
          <a:p>
            <a:r>
              <a:rPr lang="en-US"/>
              <a:t>Click icon to add picture</a:t>
            </a:r>
            <a:endParaRPr lang="en-US" dirty="0"/>
          </a:p>
        </p:txBody>
      </p:sp>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flipV="1">
            <a:off x="0" y="6492874"/>
            <a:ext cx="11220450" cy="24107"/>
          </a:xfrm>
          <a:prstGeom prst="line">
            <a:avLst/>
          </a:prstGeom>
          <a:ln w="381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hasCustomPrompt="1"/>
          </p:nvPr>
        </p:nvSpPr>
        <p:spPr>
          <a:xfrm>
            <a:off x="327024" y="365125"/>
            <a:ext cx="5864770" cy="692966"/>
          </a:xfrm>
        </p:spPr>
        <p:txBody>
          <a:bodyPr>
            <a:normAutofit/>
          </a:bodyPr>
          <a:lstStyle>
            <a:lvl1pPr marL="0" indent="0">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r>
              <a:rPr lang="en-US" dirty="0"/>
              <a:t>Heading </a:t>
            </a:r>
          </a:p>
        </p:txBody>
      </p:sp>
      <p:pic>
        <p:nvPicPr>
          <p:cNvPr id="8" name="Picture 7">
            <a:extLst>
              <a:ext uri="{FF2B5EF4-FFF2-40B4-BE49-F238E27FC236}">
                <a16:creationId xmlns:a16="http://schemas.microsoft.com/office/drawing/2014/main" id="{0E6EB3DC-6DBF-4333-8AD5-D14D8187E23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135" b="89571" l="8633" r="89209">
                        <a14:foregroundMark x1="43165" y1="6135" x2="43165" y2="6135"/>
                        <a14:foregroundMark x1="8633" y1="22086" x2="8633" y2="22086"/>
                      </a14:backgroundRemoval>
                    </a14:imgEffect>
                  </a14:imgLayer>
                </a14:imgProps>
              </a:ext>
            </a:extLst>
          </a:blip>
          <a:stretch>
            <a:fillRect/>
          </a:stretch>
        </p:blipFill>
        <p:spPr>
          <a:xfrm>
            <a:off x="11330446" y="6190130"/>
            <a:ext cx="480554" cy="563527"/>
          </a:xfrm>
          <a:prstGeom prst="rect">
            <a:avLst/>
          </a:prstGeom>
        </p:spPr>
      </p:pic>
    </p:spTree>
    <p:extLst>
      <p:ext uri="{BB962C8B-B14F-4D97-AF65-F5344CB8AC3E}">
        <p14:creationId xmlns:p14="http://schemas.microsoft.com/office/powerpoint/2010/main" val="123928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ext Heavy Slides">
    <p:bg>
      <p:bgPr>
        <a:gradFill>
          <a:gsLst>
            <a:gs pos="0">
              <a:srgbClr val="F2EFE8"/>
            </a:gs>
            <a:gs pos="100000">
              <a:srgbClr val="F2EFE8"/>
            </a:gs>
            <a:gs pos="41000">
              <a:srgbClr val="FFFFFF">
                <a:alpha val="91765"/>
              </a:srgbClr>
            </a:gs>
          </a:gsLst>
          <a:lin ang="5400000" scaled="1"/>
        </a:gra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0B51CAD-26AB-45C8-B197-AA8D81EFAC5E}"/>
              </a:ext>
            </a:extLst>
          </p:cNvPr>
          <p:cNvSpPr>
            <a:spLocks noGrp="1"/>
          </p:cNvSpPr>
          <p:nvPr>
            <p:ph type="body" sz="quarter" idx="13"/>
          </p:nvPr>
        </p:nvSpPr>
        <p:spPr>
          <a:xfrm>
            <a:off x="327024" y="1430702"/>
            <a:ext cx="5544857" cy="4551000"/>
          </a:xfrm>
        </p:spPr>
        <p:txBody>
          <a:bodyPr/>
          <a:lstStyle>
            <a:lvl1pPr>
              <a:defRPr>
                <a:solidFill>
                  <a:srgbClr val="0A2458"/>
                </a:solidFill>
                <a:latin typeface="Arial" panose="020B0604020202020204" pitchFamily="34" charset="0"/>
                <a:cs typeface="Arial" panose="020B0604020202020204" pitchFamily="34" charset="0"/>
              </a:defRPr>
            </a:lvl1pPr>
            <a:lvl2pPr>
              <a:defRPr>
                <a:solidFill>
                  <a:srgbClr val="0A2458"/>
                </a:solidFill>
                <a:latin typeface="Arial" panose="020B0604020202020204" pitchFamily="34" charset="0"/>
                <a:cs typeface="Arial" panose="020B0604020202020204" pitchFamily="34" charset="0"/>
              </a:defRPr>
            </a:lvl2pPr>
            <a:lvl3pPr>
              <a:defRPr>
                <a:solidFill>
                  <a:srgbClr val="0A2458"/>
                </a:solidFill>
                <a:latin typeface="Arial" panose="020B0604020202020204" pitchFamily="34" charset="0"/>
                <a:cs typeface="Arial" panose="020B0604020202020204" pitchFamily="34" charset="0"/>
              </a:defRPr>
            </a:lvl3pPr>
            <a:lvl4pPr>
              <a:defRPr>
                <a:solidFill>
                  <a:srgbClr val="0A2458"/>
                </a:solidFill>
                <a:latin typeface="Arial" panose="020B0604020202020204" pitchFamily="34" charset="0"/>
                <a:cs typeface="Arial" panose="020B0604020202020204" pitchFamily="34" charset="0"/>
              </a:defRPr>
            </a:lvl4pPr>
            <a:lvl5pPr>
              <a:defRPr>
                <a:solidFill>
                  <a:srgbClr val="0A24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1191875"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4" name="Text Placeholder 15">
            <a:extLst>
              <a:ext uri="{FF2B5EF4-FFF2-40B4-BE49-F238E27FC236}">
                <a16:creationId xmlns:a16="http://schemas.microsoft.com/office/drawing/2014/main" id="{2BBF782C-5D31-41F1-84E3-DC57EAD9E483}"/>
              </a:ext>
            </a:extLst>
          </p:cNvPr>
          <p:cNvSpPr>
            <a:spLocks noGrp="1"/>
          </p:cNvSpPr>
          <p:nvPr>
            <p:ph type="body" sz="quarter" idx="15" hasCustomPrompt="1"/>
          </p:nvPr>
        </p:nvSpPr>
        <p:spPr>
          <a:xfrm>
            <a:off x="327024" y="365125"/>
            <a:ext cx="5864770" cy="692966"/>
          </a:xfrm>
        </p:spPr>
        <p:txBody>
          <a:bodyPr>
            <a:normAutofit/>
          </a:bodyPr>
          <a:lstStyle>
            <a:lvl1pPr marL="0" indent="0">
              <a:buNone/>
              <a:defRPr sz="3600" b="1">
                <a:solidFill>
                  <a:srgbClr val="0A2458"/>
                </a:solidFill>
                <a:effectLst/>
                <a:latin typeface="Arial" panose="020B0604020202020204" pitchFamily="34" charset="0"/>
                <a:cs typeface="Arial" panose="020B0604020202020204" pitchFamily="34" charset="0"/>
              </a:defRPr>
            </a:lvl1pPr>
            <a:lvl2pPr marL="457200" indent="0">
              <a:buNone/>
              <a:defRPr/>
            </a:lvl2pPr>
          </a:lstStyle>
          <a:p>
            <a:pPr lvl="0"/>
            <a:r>
              <a:rPr lang="en-US" dirty="0"/>
              <a:t>TEST </a:t>
            </a:r>
          </a:p>
        </p:txBody>
      </p:sp>
      <p:sp>
        <p:nvSpPr>
          <p:cNvPr id="15" name="Text Placeholder 8">
            <a:extLst>
              <a:ext uri="{FF2B5EF4-FFF2-40B4-BE49-F238E27FC236}">
                <a16:creationId xmlns:a16="http://schemas.microsoft.com/office/drawing/2014/main" id="{4EF5A282-FE31-4FFA-A06D-B08EBC96662E}"/>
              </a:ext>
            </a:extLst>
          </p:cNvPr>
          <p:cNvSpPr>
            <a:spLocks noGrp="1"/>
          </p:cNvSpPr>
          <p:nvPr>
            <p:ph type="body" sz="quarter" idx="16"/>
          </p:nvPr>
        </p:nvSpPr>
        <p:spPr>
          <a:xfrm>
            <a:off x="5990572" y="1384663"/>
            <a:ext cx="5544857" cy="4597038"/>
          </a:xfrm>
        </p:spPr>
        <p:txBody>
          <a:bodyPr/>
          <a:lstStyle>
            <a:lvl1pPr>
              <a:defRPr>
                <a:solidFill>
                  <a:srgbClr val="0A2458"/>
                </a:solidFill>
                <a:latin typeface="Arial" panose="020B0604020202020204" pitchFamily="34" charset="0"/>
                <a:cs typeface="Arial" panose="020B0604020202020204" pitchFamily="34" charset="0"/>
              </a:defRPr>
            </a:lvl1pPr>
            <a:lvl2pPr>
              <a:defRPr>
                <a:solidFill>
                  <a:srgbClr val="0A2458"/>
                </a:solidFill>
                <a:latin typeface="Arial" panose="020B0604020202020204" pitchFamily="34" charset="0"/>
                <a:cs typeface="Arial" panose="020B0604020202020204" pitchFamily="34" charset="0"/>
              </a:defRPr>
            </a:lvl2pPr>
            <a:lvl3pPr>
              <a:defRPr>
                <a:solidFill>
                  <a:srgbClr val="0A2458"/>
                </a:solidFill>
                <a:latin typeface="Arial" panose="020B0604020202020204" pitchFamily="34" charset="0"/>
                <a:cs typeface="Arial" panose="020B0604020202020204" pitchFamily="34" charset="0"/>
              </a:defRPr>
            </a:lvl3pPr>
            <a:lvl4pPr>
              <a:defRPr>
                <a:solidFill>
                  <a:srgbClr val="0A2458"/>
                </a:solidFill>
                <a:latin typeface="Arial" panose="020B0604020202020204" pitchFamily="34" charset="0"/>
                <a:cs typeface="Arial" panose="020B0604020202020204" pitchFamily="34" charset="0"/>
              </a:defRPr>
            </a:lvl4pPr>
            <a:lvl5pPr>
              <a:defRPr>
                <a:solidFill>
                  <a:srgbClr val="0A24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E6637661-289B-4CC9-8E63-433BF56C6E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135" b="89571" l="8633" r="89209">
                        <a14:foregroundMark x1="43165" y1="6135" x2="43165" y2="6135"/>
                        <a14:foregroundMark x1="8633" y1="22086" x2="8633" y2="22086"/>
                      </a14:backgroundRemoval>
                    </a14:imgEffect>
                  </a14:imgLayer>
                </a14:imgProps>
              </a:ext>
            </a:extLst>
          </a:blip>
          <a:stretch>
            <a:fillRect/>
          </a:stretch>
        </p:blipFill>
        <p:spPr>
          <a:xfrm>
            <a:off x="11357347" y="6211641"/>
            <a:ext cx="480554" cy="563527"/>
          </a:xfrm>
          <a:prstGeom prst="rect">
            <a:avLst/>
          </a:prstGeom>
        </p:spPr>
      </p:pic>
    </p:spTree>
    <p:extLst>
      <p:ext uri="{BB962C8B-B14F-4D97-AF65-F5344CB8AC3E}">
        <p14:creationId xmlns:p14="http://schemas.microsoft.com/office/powerpoint/2010/main" val="1748854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83026-701F-C7E8-B763-93B6383B71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858D33-553A-A0BB-6218-46871BB26C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F038E6-DE28-E185-98AB-6B7ECEC5B1C2}"/>
              </a:ext>
            </a:extLst>
          </p:cNvPr>
          <p:cNvSpPr>
            <a:spLocks noGrp="1"/>
          </p:cNvSpPr>
          <p:nvPr>
            <p:ph type="dt" sz="half" idx="10"/>
          </p:nvPr>
        </p:nvSpPr>
        <p:spPr/>
        <p:txBody>
          <a:bodyPr/>
          <a:lstStyle/>
          <a:p>
            <a:fld id="{CD0C6B62-5761-48AD-8DA0-4CB21E5DC036}" type="datetimeFigureOut">
              <a:rPr lang="en-US" smtClean="0"/>
              <a:t>4/12/2024</a:t>
            </a:fld>
            <a:endParaRPr lang="en-US"/>
          </a:p>
        </p:txBody>
      </p:sp>
      <p:sp>
        <p:nvSpPr>
          <p:cNvPr id="5" name="Footer Placeholder 4">
            <a:extLst>
              <a:ext uri="{FF2B5EF4-FFF2-40B4-BE49-F238E27FC236}">
                <a16:creationId xmlns:a16="http://schemas.microsoft.com/office/drawing/2014/main" id="{BEF90207-C602-FEF1-DC45-83E30ED50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BA5BB-3605-28E9-A4DA-5F4F898DDC71}"/>
              </a:ext>
            </a:extLst>
          </p:cNvPr>
          <p:cNvSpPr>
            <a:spLocks noGrp="1"/>
          </p:cNvSpPr>
          <p:nvPr>
            <p:ph type="sldNum" sz="quarter" idx="12"/>
          </p:nvPr>
        </p:nvSpPr>
        <p:spPr/>
        <p:txBody>
          <a:bodyPr/>
          <a:lstStyle/>
          <a:p>
            <a:fld id="{1A147C04-A52C-45E3-A084-F349E4C60DC4}" type="slidenum">
              <a:rPr lang="en-US" smtClean="0"/>
              <a:t>‹#›</a:t>
            </a:fld>
            <a:endParaRPr lang="en-US"/>
          </a:p>
        </p:txBody>
      </p:sp>
    </p:spTree>
    <p:extLst>
      <p:ext uri="{BB962C8B-B14F-4D97-AF65-F5344CB8AC3E}">
        <p14:creationId xmlns:p14="http://schemas.microsoft.com/office/powerpoint/2010/main" val="61107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Heavy Slid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2192000"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p:nvPr>
        </p:nvSpPr>
        <p:spPr>
          <a:xfrm>
            <a:off x="1" y="5333529"/>
            <a:ext cx="12191999" cy="692966"/>
          </a:xfrm>
        </p:spPr>
        <p:txBody>
          <a:bodyPr>
            <a:normAutofit/>
          </a:bodyPr>
          <a:lstStyle>
            <a:lvl1pPr marL="0" indent="0" algn="ctr">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endParaRPr lang="en-US" dirty="0"/>
          </a:p>
        </p:txBody>
      </p:sp>
      <p:sp>
        <p:nvSpPr>
          <p:cNvPr id="5" name="Picture Placeholder 4">
            <a:extLst>
              <a:ext uri="{FF2B5EF4-FFF2-40B4-BE49-F238E27FC236}">
                <a16:creationId xmlns:a16="http://schemas.microsoft.com/office/drawing/2014/main" id="{7E3AA729-D151-4F13-93BB-31608E70BCF5}"/>
              </a:ext>
            </a:extLst>
          </p:cNvPr>
          <p:cNvSpPr>
            <a:spLocks noGrp="1"/>
          </p:cNvSpPr>
          <p:nvPr>
            <p:ph type="pic" sz="quarter" idx="16"/>
          </p:nvPr>
        </p:nvSpPr>
        <p:spPr>
          <a:xfrm>
            <a:off x="3756119" y="931970"/>
            <a:ext cx="4500562" cy="3711575"/>
          </a:xfrm>
        </p:spPr>
        <p:txBody>
          <a:bodyPr/>
          <a:lstStyle/>
          <a:p>
            <a:endParaRPr lang="en-US"/>
          </a:p>
        </p:txBody>
      </p:sp>
      <p:sp>
        <p:nvSpPr>
          <p:cNvPr id="15" name="Text Placeholder 15">
            <a:extLst>
              <a:ext uri="{FF2B5EF4-FFF2-40B4-BE49-F238E27FC236}">
                <a16:creationId xmlns:a16="http://schemas.microsoft.com/office/drawing/2014/main" id="{C096C7ED-E3A7-49AA-9CDB-AEBE345EC28E}"/>
              </a:ext>
            </a:extLst>
          </p:cNvPr>
          <p:cNvSpPr>
            <a:spLocks noGrp="1"/>
          </p:cNvSpPr>
          <p:nvPr>
            <p:ph type="body" sz="quarter" idx="14"/>
          </p:nvPr>
        </p:nvSpPr>
        <p:spPr>
          <a:xfrm>
            <a:off x="0" y="5880314"/>
            <a:ext cx="12192000" cy="365124"/>
          </a:xfrm>
        </p:spPr>
        <p:txBody>
          <a:bodyPr/>
          <a:lstStyle>
            <a:lvl1pPr marL="0" indent="0" algn="ctr">
              <a:buNone/>
              <a:defRPr>
                <a:solidFill>
                  <a:srgbClr val="F2EFE8"/>
                </a:solidFill>
                <a:latin typeface="Arial" panose="020B0604020202020204" pitchFamily="34" charset="0"/>
                <a:cs typeface="Arial" panose="020B0604020202020204" pitchFamily="34" charset="0"/>
              </a:defRPr>
            </a:lvl1pPr>
            <a:lvl2pPr marL="457200" indent="0" algn="ctr">
              <a:buNone/>
              <a:defRPr>
                <a:solidFill>
                  <a:srgbClr val="F2EFE8"/>
                </a:solidFill>
              </a:defRPr>
            </a:lvl2pPr>
            <a:lvl3pPr algn="ctr">
              <a:defRPr>
                <a:solidFill>
                  <a:srgbClr val="F2EFE8"/>
                </a:solidFill>
              </a:defRPr>
            </a:lvl3pPr>
            <a:lvl4pPr marL="1371600" indent="0" algn="ctr">
              <a:buNone/>
              <a:defRPr>
                <a:solidFill>
                  <a:srgbClr val="F2EFE8"/>
                </a:solidFill>
              </a:defRPr>
            </a:lvl4pPr>
            <a:lvl5pPr algn="ctr">
              <a:defRPr>
                <a:solidFill>
                  <a:srgbClr val="F2EFE8"/>
                </a:solidFill>
              </a:defRPr>
            </a:lvl5pPr>
          </a:lstStyle>
          <a:p>
            <a:pPr lvl="0"/>
            <a:endParaRPr lang="en-US" dirty="0"/>
          </a:p>
        </p:txBody>
      </p:sp>
    </p:spTree>
    <p:extLst>
      <p:ext uri="{BB962C8B-B14F-4D97-AF65-F5344CB8AC3E}">
        <p14:creationId xmlns:p14="http://schemas.microsoft.com/office/powerpoint/2010/main" val="17185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 Heavy Slid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2192000"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p:nvPr>
        </p:nvSpPr>
        <p:spPr>
          <a:xfrm>
            <a:off x="1" y="5333529"/>
            <a:ext cx="12191999" cy="692966"/>
          </a:xfrm>
        </p:spPr>
        <p:txBody>
          <a:bodyPr>
            <a:normAutofit/>
          </a:bodyPr>
          <a:lstStyle>
            <a:lvl1pPr marL="0" indent="0" algn="ctr">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endParaRPr lang="en-US" dirty="0"/>
          </a:p>
        </p:txBody>
      </p:sp>
      <p:sp>
        <p:nvSpPr>
          <p:cNvPr id="15" name="Text Placeholder 15">
            <a:extLst>
              <a:ext uri="{FF2B5EF4-FFF2-40B4-BE49-F238E27FC236}">
                <a16:creationId xmlns:a16="http://schemas.microsoft.com/office/drawing/2014/main" id="{C096C7ED-E3A7-49AA-9CDB-AEBE345EC28E}"/>
              </a:ext>
            </a:extLst>
          </p:cNvPr>
          <p:cNvSpPr>
            <a:spLocks noGrp="1"/>
          </p:cNvSpPr>
          <p:nvPr>
            <p:ph type="body" sz="quarter" idx="14"/>
          </p:nvPr>
        </p:nvSpPr>
        <p:spPr>
          <a:xfrm>
            <a:off x="0" y="5880314"/>
            <a:ext cx="12192000" cy="365124"/>
          </a:xfrm>
        </p:spPr>
        <p:txBody>
          <a:bodyPr/>
          <a:lstStyle>
            <a:lvl1pPr marL="0" indent="0" algn="ctr">
              <a:buNone/>
              <a:defRPr>
                <a:solidFill>
                  <a:srgbClr val="F2EFE8"/>
                </a:solidFill>
                <a:latin typeface="Arial" panose="020B0604020202020204" pitchFamily="34" charset="0"/>
                <a:cs typeface="Arial" panose="020B0604020202020204" pitchFamily="34" charset="0"/>
              </a:defRPr>
            </a:lvl1pPr>
            <a:lvl2pPr marL="457200" indent="0" algn="ctr">
              <a:buNone/>
              <a:defRPr>
                <a:solidFill>
                  <a:srgbClr val="F2EFE8"/>
                </a:solidFill>
              </a:defRPr>
            </a:lvl2pPr>
            <a:lvl3pPr algn="ctr">
              <a:defRPr>
                <a:solidFill>
                  <a:srgbClr val="F2EFE8"/>
                </a:solidFill>
              </a:defRPr>
            </a:lvl3pPr>
            <a:lvl4pPr marL="1371600" indent="0" algn="ctr">
              <a:buNone/>
              <a:defRPr>
                <a:solidFill>
                  <a:srgbClr val="F2EFE8"/>
                </a:solidFill>
              </a:defRPr>
            </a:lvl4pPr>
            <a:lvl5pPr algn="ctr">
              <a:defRPr>
                <a:solidFill>
                  <a:srgbClr val="F2EFE8"/>
                </a:solidFill>
              </a:defRPr>
            </a:lvl5pPr>
          </a:lstStyle>
          <a:p>
            <a:pPr lvl="0"/>
            <a:endParaRPr lang="en-US" dirty="0"/>
          </a:p>
        </p:txBody>
      </p:sp>
      <p:pic>
        <p:nvPicPr>
          <p:cNvPr id="6" name="Picture 5" descr="Logo&#10;&#10;Description automatically generated">
            <a:extLst>
              <a:ext uri="{FF2B5EF4-FFF2-40B4-BE49-F238E27FC236}">
                <a16:creationId xmlns:a16="http://schemas.microsoft.com/office/drawing/2014/main" id="{539EA974-8941-4D81-92AE-2012B3CEC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870" y="831505"/>
            <a:ext cx="3207059" cy="4150311"/>
          </a:xfrm>
          <a:prstGeom prst="rect">
            <a:avLst/>
          </a:prstGeom>
        </p:spPr>
      </p:pic>
    </p:spTree>
    <p:extLst>
      <p:ext uri="{BB962C8B-B14F-4D97-AF65-F5344CB8AC3E}">
        <p14:creationId xmlns:p14="http://schemas.microsoft.com/office/powerpoint/2010/main" val="3374724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Heavy Slide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0B51CAD-26AB-45C8-B197-AA8D81EFAC5E}"/>
              </a:ext>
            </a:extLst>
          </p:cNvPr>
          <p:cNvSpPr>
            <a:spLocks noGrp="1"/>
          </p:cNvSpPr>
          <p:nvPr>
            <p:ph type="body" sz="quarter" idx="13"/>
          </p:nvPr>
        </p:nvSpPr>
        <p:spPr>
          <a:xfrm>
            <a:off x="327024" y="1384663"/>
            <a:ext cx="7184119" cy="5108211"/>
          </a:xfrm>
        </p:spPr>
        <p:txBody>
          <a:bodyPr/>
          <a:lstStyle>
            <a:lvl1pPr>
              <a:defRPr>
                <a:solidFill>
                  <a:srgbClr val="F2EFE8"/>
                </a:solidFill>
                <a:latin typeface="Arial" panose="020B0604020202020204" pitchFamily="34" charset="0"/>
                <a:cs typeface="Arial" panose="020B0604020202020204" pitchFamily="34" charset="0"/>
              </a:defRPr>
            </a:lvl1pPr>
            <a:lvl2pPr>
              <a:defRPr>
                <a:solidFill>
                  <a:srgbClr val="F2EFE8"/>
                </a:solidFill>
                <a:latin typeface="Arial" panose="020B0604020202020204" pitchFamily="34" charset="0"/>
                <a:cs typeface="Arial" panose="020B0604020202020204" pitchFamily="34" charset="0"/>
              </a:defRPr>
            </a:lvl2pPr>
            <a:lvl3pPr>
              <a:defRPr>
                <a:solidFill>
                  <a:srgbClr val="F2EFE8"/>
                </a:solidFill>
                <a:latin typeface="Arial" panose="020B0604020202020204" pitchFamily="34" charset="0"/>
                <a:cs typeface="Arial" panose="020B0604020202020204" pitchFamily="34" charset="0"/>
              </a:defRPr>
            </a:lvl3pPr>
            <a:lvl4pPr>
              <a:defRPr>
                <a:solidFill>
                  <a:srgbClr val="F2EFE8"/>
                </a:solidFill>
                <a:latin typeface="Arial" panose="020B0604020202020204" pitchFamily="34" charset="0"/>
                <a:cs typeface="Arial" panose="020B0604020202020204" pitchFamily="34" charset="0"/>
              </a:defRPr>
            </a:lvl4pPr>
            <a:lvl5pPr>
              <a:defRPr>
                <a:solidFill>
                  <a:srgbClr val="F2EFE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6893579B-EC3F-410E-BEE8-45CF389FB6AF}"/>
              </a:ext>
            </a:extLst>
          </p:cNvPr>
          <p:cNvSpPr>
            <a:spLocks noGrp="1"/>
          </p:cNvSpPr>
          <p:nvPr>
            <p:ph type="pic" sz="quarter" idx="14"/>
          </p:nvPr>
        </p:nvSpPr>
        <p:spPr>
          <a:xfrm>
            <a:off x="7772446" y="0"/>
            <a:ext cx="4249737" cy="6858000"/>
          </a:xfrm>
        </p:spPr>
        <p:txBody>
          <a:bodyPr/>
          <a:lstStyle/>
          <a:p>
            <a:endParaRPr lang="en-US" dirty="0"/>
          </a:p>
        </p:txBody>
      </p:sp>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flipV="1">
            <a:off x="0" y="6492874"/>
            <a:ext cx="11220450" cy="24107"/>
          </a:xfrm>
          <a:prstGeom prst="line">
            <a:avLst/>
          </a:prstGeom>
          <a:ln w="38100">
            <a:solidFill>
              <a:srgbClr val="CD9247"/>
            </a:solidFill>
          </a:ln>
        </p:spPr>
        <p:style>
          <a:lnRef idx="1">
            <a:schemeClr val="accent2"/>
          </a:lnRef>
          <a:fillRef idx="0">
            <a:schemeClr val="accent2"/>
          </a:fillRef>
          <a:effectRef idx="0">
            <a:schemeClr val="accent2"/>
          </a:effectRef>
          <a:fontRef idx="minor">
            <a:schemeClr val="tx1"/>
          </a:fontRef>
        </p:style>
      </p:cxnSp>
      <p:sp>
        <p:nvSpPr>
          <p:cNvPr id="10" name="Text Placeholder 15">
            <a:extLst>
              <a:ext uri="{FF2B5EF4-FFF2-40B4-BE49-F238E27FC236}">
                <a16:creationId xmlns:a16="http://schemas.microsoft.com/office/drawing/2014/main" id="{8588716F-12FE-494E-BD65-9EB05FA122C8}"/>
              </a:ext>
            </a:extLst>
          </p:cNvPr>
          <p:cNvSpPr>
            <a:spLocks noGrp="1"/>
          </p:cNvSpPr>
          <p:nvPr>
            <p:ph type="body" sz="quarter" idx="15" hasCustomPrompt="1"/>
          </p:nvPr>
        </p:nvSpPr>
        <p:spPr>
          <a:xfrm>
            <a:off x="327024" y="365125"/>
            <a:ext cx="5864770" cy="692966"/>
          </a:xfrm>
        </p:spPr>
        <p:txBody>
          <a:bodyPr>
            <a:normAutofit/>
          </a:bodyPr>
          <a:lstStyle>
            <a:lvl1pPr marL="0" indent="0">
              <a:buNone/>
              <a:defRPr sz="3600" b="1">
                <a:solidFill>
                  <a:srgbClr val="F2EFE8"/>
                </a:solidFill>
                <a:latin typeface="Arial" panose="020B0604020202020204" pitchFamily="34" charset="0"/>
                <a:cs typeface="Arial" panose="020B0604020202020204" pitchFamily="34" charset="0"/>
              </a:defRPr>
            </a:lvl1pPr>
            <a:lvl2pPr marL="457200" indent="0">
              <a:buNone/>
              <a:defRPr/>
            </a:lvl2pPr>
          </a:lstStyle>
          <a:p>
            <a:pPr lvl="0"/>
            <a:r>
              <a:rPr lang="en-US" dirty="0"/>
              <a:t>Heading </a:t>
            </a:r>
          </a:p>
        </p:txBody>
      </p:sp>
      <p:pic>
        <p:nvPicPr>
          <p:cNvPr id="8" name="Picture 7">
            <a:extLst>
              <a:ext uri="{FF2B5EF4-FFF2-40B4-BE49-F238E27FC236}">
                <a16:creationId xmlns:a16="http://schemas.microsoft.com/office/drawing/2014/main" id="{0E6EB3DC-6DBF-4333-8AD5-D14D8187E23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135" b="89571" l="8633" r="89209">
                        <a14:foregroundMark x1="43165" y1="6135" x2="43165" y2="6135"/>
                        <a14:foregroundMark x1="8633" y1="22086" x2="8633" y2="22086"/>
                      </a14:backgroundRemoval>
                    </a14:imgEffect>
                  </a14:imgLayer>
                </a14:imgProps>
              </a:ext>
            </a:extLst>
          </a:blip>
          <a:stretch>
            <a:fillRect/>
          </a:stretch>
        </p:blipFill>
        <p:spPr>
          <a:xfrm>
            <a:off x="11330446" y="6190130"/>
            <a:ext cx="480554" cy="563527"/>
          </a:xfrm>
          <a:prstGeom prst="rect">
            <a:avLst/>
          </a:prstGeom>
        </p:spPr>
      </p:pic>
    </p:spTree>
    <p:extLst>
      <p:ext uri="{BB962C8B-B14F-4D97-AF65-F5344CB8AC3E}">
        <p14:creationId xmlns:p14="http://schemas.microsoft.com/office/powerpoint/2010/main" val="90304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ext Heavy Slides">
    <p:bg>
      <p:bgPr>
        <a:gradFill>
          <a:gsLst>
            <a:gs pos="0">
              <a:srgbClr val="F2EFE8"/>
            </a:gs>
            <a:gs pos="100000">
              <a:srgbClr val="F2EFE8"/>
            </a:gs>
            <a:gs pos="41000">
              <a:srgbClr val="FFFFFF">
                <a:alpha val="91765"/>
              </a:srgbClr>
            </a:gs>
          </a:gsLst>
          <a:lin ang="5400000" scaled="1"/>
        </a:gra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0B51CAD-26AB-45C8-B197-AA8D81EFAC5E}"/>
              </a:ext>
            </a:extLst>
          </p:cNvPr>
          <p:cNvSpPr>
            <a:spLocks noGrp="1"/>
          </p:cNvSpPr>
          <p:nvPr>
            <p:ph type="body" sz="quarter" idx="13"/>
          </p:nvPr>
        </p:nvSpPr>
        <p:spPr>
          <a:xfrm>
            <a:off x="327024" y="1430702"/>
            <a:ext cx="5544857" cy="4551000"/>
          </a:xfr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latin typeface="Arial" panose="020B0604020202020204" pitchFamily="34" charset="0"/>
                <a:cs typeface="Arial" panose="020B0604020202020204" pitchFamily="34" charset="0"/>
              </a:defRPr>
            </a:lvl2pPr>
            <a:lvl3pPr>
              <a:defRPr>
                <a:solidFill>
                  <a:schemeClr val="bg2"/>
                </a:solidFill>
                <a:latin typeface="Arial" panose="020B0604020202020204" pitchFamily="34" charset="0"/>
                <a:cs typeface="Arial" panose="020B0604020202020204" pitchFamily="34" charset="0"/>
              </a:defRPr>
            </a:lvl3pPr>
            <a:lvl4pPr>
              <a:defRPr>
                <a:solidFill>
                  <a:schemeClr val="bg2"/>
                </a:solidFill>
                <a:latin typeface="Arial" panose="020B0604020202020204" pitchFamily="34" charset="0"/>
                <a:cs typeface="Arial" panose="020B0604020202020204" pitchFamily="34" charset="0"/>
              </a:defRPr>
            </a:lvl4pPr>
            <a:lvl5pP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E42717E0-836C-439E-ADC5-485C84F38A8E}"/>
              </a:ext>
            </a:extLst>
          </p:cNvPr>
          <p:cNvCxnSpPr>
            <a:cxnSpLocks/>
          </p:cNvCxnSpPr>
          <p:nvPr userDrawn="1"/>
        </p:nvCxnSpPr>
        <p:spPr>
          <a:xfrm>
            <a:off x="0" y="6516981"/>
            <a:ext cx="11191875" cy="0"/>
          </a:xfrm>
          <a:prstGeom prst="line">
            <a:avLst/>
          </a:prstGeom>
          <a:ln w="25400">
            <a:solidFill>
              <a:srgbClr val="CD9247"/>
            </a:solidFill>
          </a:ln>
        </p:spPr>
        <p:style>
          <a:lnRef idx="1">
            <a:schemeClr val="accent2"/>
          </a:lnRef>
          <a:fillRef idx="0">
            <a:schemeClr val="accent2"/>
          </a:fillRef>
          <a:effectRef idx="0">
            <a:schemeClr val="accent2"/>
          </a:effectRef>
          <a:fontRef idx="minor">
            <a:schemeClr val="tx1"/>
          </a:fontRef>
        </p:style>
      </p:cxnSp>
      <p:sp>
        <p:nvSpPr>
          <p:cNvPr id="14" name="Text Placeholder 15">
            <a:extLst>
              <a:ext uri="{FF2B5EF4-FFF2-40B4-BE49-F238E27FC236}">
                <a16:creationId xmlns:a16="http://schemas.microsoft.com/office/drawing/2014/main" id="{2BBF782C-5D31-41F1-84E3-DC57EAD9E483}"/>
              </a:ext>
            </a:extLst>
          </p:cNvPr>
          <p:cNvSpPr>
            <a:spLocks noGrp="1"/>
          </p:cNvSpPr>
          <p:nvPr>
            <p:ph type="body" sz="quarter" idx="15" hasCustomPrompt="1"/>
          </p:nvPr>
        </p:nvSpPr>
        <p:spPr>
          <a:xfrm>
            <a:off x="327024" y="365125"/>
            <a:ext cx="5864770" cy="692966"/>
          </a:xfrm>
        </p:spPr>
        <p:txBody>
          <a:bodyPr>
            <a:normAutofit/>
          </a:bodyPr>
          <a:lstStyle>
            <a:lvl1pPr marL="0" indent="0">
              <a:buNone/>
              <a:defRPr sz="3600" b="1">
                <a:solidFill>
                  <a:schemeClr val="bg2"/>
                </a:solidFill>
                <a:effectLst/>
                <a:latin typeface="Arial" panose="020B0604020202020204" pitchFamily="34" charset="0"/>
                <a:cs typeface="Arial" panose="020B0604020202020204" pitchFamily="34" charset="0"/>
              </a:defRPr>
            </a:lvl1pPr>
            <a:lvl2pPr marL="457200" indent="0">
              <a:buNone/>
              <a:defRPr/>
            </a:lvl2pPr>
          </a:lstStyle>
          <a:p>
            <a:pPr lvl="0"/>
            <a:r>
              <a:rPr lang="en-US" dirty="0"/>
              <a:t>TEST </a:t>
            </a:r>
          </a:p>
        </p:txBody>
      </p:sp>
      <p:sp>
        <p:nvSpPr>
          <p:cNvPr id="15" name="Text Placeholder 8">
            <a:extLst>
              <a:ext uri="{FF2B5EF4-FFF2-40B4-BE49-F238E27FC236}">
                <a16:creationId xmlns:a16="http://schemas.microsoft.com/office/drawing/2014/main" id="{4EF5A282-FE31-4FFA-A06D-B08EBC96662E}"/>
              </a:ext>
            </a:extLst>
          </p:cNvPr>
          <p:cNvSpPr>
            <a:spLocks noGrp="1"/>
          </p:cNvSpPr>
          <p:nvPr>
            <p:ph type="body" sz="quarter" idx="16"/>
          </p:nvPr>
        </p:nvSpPr>
        <p:spPr>
          <a:xfrm>
            <a:off x="5990572" y="1384663"/>
            <a:ext cx="5544857" cy="4597038"/>
          </a:xfrm>
        </p:spPr>
        <p:txBody>
          <a:bodyPr/>
          <a:lstStyle>
            <a:lvl1pPr>
              <a:defRPr>
                <a:solidFill>
                  <a:schemeClr val="bg2"/>
                </a:solidFill>
                <a:latin typeface="Arial" panose="020B0604020202020204" pitchFamily="34" charset="0"/>
                <a:cs typeface="Arial" panose="020B0604020202020204" pitchFamily="34" charset="0"/>
              </a:defRPr>
            </a:lvl1pPr>
            <a:lvl2pPr>
              <a:defRPr>
                <a:solidFill>
                  <a:schemeClr val="bg2"/>
                </a:solidFill>
                <a:latin typeface="Arial" panose="020B0604020202020204" pitchFamily="34" charset="0"/>
                <a:cs typeface="Arial" panose="020B0604020202020204" pitchFamily="34" charset="0"/>
              </a:defRPr>
            </a:lvl2pPr>
            <a:lvl3pPr>
              <a:defRPr>
                <a:solidFill>
                  <a:schemeClr val="bg2"/>
                </a:solidFill>
                <a:latin typeface="Arial" panose="020B0604020202020204" pitchFamily="34" charset="0"/>
                <a:cs typeface="Arial" panose="020B0604020202020204" pitchFamily="34" charset="0"/>
              </a:defRPr>
            </a:lvl3pPr>
            <a:lvl4pPr>
              <a:defRPr>
                <a:solidFill>
                  <a:schemeClr val="bg2"/>
                </a:solidFill>
                <a:latin typeface="Arial" panose="020B0604020202020204" pitchFamily="34" charset="0"/>
                <a:cs typeface="Arial" panose="020B0604020202020204" pitchFamily="34" charset="0"/>
              </a:defRPr>
            </a:lvl4pPr>
            <a:lvl5pPr>
              <a:defRPr>
                <a:solidFill>
                  <a:schemeClr val="bg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E6637661-289B-4CC9-8E63-433BF56C6E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135" b="89571" l="8633" r="89209">
                        <a14:foregroundMark x1="43165" y1="6135" x2="43165" y2="6135"/>
                        <a14:foregroundMark x1="8633" y1="22086" x2="8633" y2="22086"/>
                      </a14:backgroundRemoval>
                    </a14:imgEffect>
                  </a14:imgLayer>
                </a14:imgProps>
              </a:ext>
            </a:extLst>
          </a:blip>
          <a:stretch>
            <a:fillRect/>
          </a:stretch>
        </p:blipFill>
        <p:spPr>
          <a:xfrm>
            <a:off x="11357347" y="6211641"/>
            <a:ext cx="480554" cy="563527"/>
          </a:xfrm>
          <a:prstGeom prst="rect">
            <a:avLst/>
          </a:prstGeom>
        </p:spPr>
      </p:pic>
    </p:spTree>
    <p:extLst>
      <p:ext uri="{BB962C8B-B14F-4D97-AF65-F5344CB8AC3E}">
        <p14:creationId xmlns:p14="http://schemas.microsoft.com/office/powerpoint/2010/main" val="26768088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A2458"/>
            </a:gs>
            <a:gs pos="41000">
              <a:srgbClr val="0A2458">
                <a:alpha val="92000"/>
              </a:srgbClr>
            </a:gs>
            <a:gs pos="100000">
              <a:schemeClr val="bg1"/>
            </a:gs>
            <a:gs pos="77000">
              <a:schemeClr val="bg1"/>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05482-7737-4D4E-8338-D69226B41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CBB737-74EE-4614-8F7D-964A395C0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26257-9DE9-4529-85D1-D96DE405C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6BB9C-7CE9-4E55-BB17-EC8F43940547}" type="datetimeFigureOut">
              <a:rPr lang="en-US" smtClean="0"/>
              <a:t>4/12/2024</a:t>
            </a:fld>
            <a:endParaRPr lang="en-US"/>
          </a:p>
        </p:txBody>
      </p:sp>
      <p:sp>
        <p:nvSpPr>
          <p:cNvPr id="5" name="Footer Placeholder 4">
            <a:extLst>
              <a:ext uri="{FF2B5EF4-FFF2-40B4-BE49-F238E27FC236}">
                <a16:creationId xmlns:a16="http://schemas.microsoft.com/office/drawing/2014/main" id="{E63FE11D-7E92-4655-A7A3-3543C0DA4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1A2D8-0489-4BA6-BE96-89D2D7B66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69883-614D-4B79-B8CC-B97B5ABFF62F}" type="slidenum">
              <a:rPr lang="en-US" smtClean="0"/>
              <a:t>‹#›</a:t>
            </a:fld>
            <a:endParaRPr lang="en-US"/>
          </a:p>
        </p:txBody>
      </p:sp>
    </p:spTree>
    <p:extLst>
      <p:ext uri="{BB962C8B-B14F-4D97-AF65-F5344CB8AC3E}">
        <p14:creationId xmlns:p14="http://schemas.microsoft.com/office/powerpoint/2010/main" val="3072188386"/>
      </p:ext>
    </p:extLst>
  </p:cSld>
  <p:clrMap bg1="dk1" tx1="lt1" bg2="dk2" tx2="lt2" accent1="accent1" accent2="accent2" accent3="accent3" accent4="accent4" accent5="accent5" accent6="accent6" hlink="hlink" folHlink="folHlink"/>
  <p:sldLayoutIdLst>
    <p:sldLayoutId id="2147483667" r:id="rId1"/>
    <p:sldLayoutId id="2147483671" r:id="rId2"/>
    <p:sldLayoutId id="2147483668" r:id="rId3"/>
    <p:sldLayoutId id="2147483670" r:id="rId4"/>
    <p:sldLayoutId id="2147483678"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
              <a:schemeClr val="bg2"/>
            </a:gs>
            <a:gs pos="41000">
              <a:schemeClr val="bg2">
                <a:alpha val="92000"/>
              </a:schemeClr>
            </a:gs>
            <a:gs pos="100000">
              <a:schemeClr val="bg2"/>
            </a:gs>
            <a:gs pos="77000">
              <a:schemeClr val="bg2"/>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05482-7737-4D4E-8338-D69226B41E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CBB737-74EE-4614-8F7D-964A395C0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226257-9DE9-4529-85D1-D96DE405CE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6BB9C-7CE9-4E55-BB17-EC8F43940547}" type="datetimeFigureOut">
              <a:rPr lang="en-US" smtClean="0"/>
              <a:t>4/12/2024</a:t>
            </a:fld>
            <a:endParaRPr lang="en-US"/>
          </a:p>
        </p:txBody>
      </p:sp>
      <p:sp>
        <p:nvSpPr>
          <p:cNvPr id="5" name="Footer Placeholder 4">
            <a:extLst>
              <a:ext uri="{FF2B5EF4-FFF2-40B4-BE49-F238E27FC236}">
                <a16:creationId xmlns:a16="http://schemas.microsoft.com/office/drawing/2014/main" id="{E63FE11D-7E92-4655-A7A3-3543C0DA48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C1A2D8-0489-4BA6-BE96-89D2D7B66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69883-614D-4B79-B8CC-B97B5ABFF62F}" type="slidenum">
              <a:rPr lang="en-US" smtClean="0"/>
              <a:t>‹#›</a:t>
            </a:fld>
            <a:endParaRPr lang="en-US"/>
          </a:p>
        </p:txBody>
      </p:sp>
    </p:spTree>
    <p:extLst>
      <p:ext uri="{BB962C8B-B14F-4D97-AF65-F5344CB8AC3E}">
        <p14:creationId xmlns:p14="http://schemas.microsoft.com/office/powerpoint/2010/main" val="33529170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tjctc.org/tjctc-resources/deskbooks.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6C48A-06FB-4FA0-A89E-C43240C955F3}"/>
              </a:ext>
            </a:extLst>
          </p:cNvPr>
          <p:cNvSpPr>
            <a:spLocks noGrp="1"/>
          </p:cNvSpPr>
          <p:nvPr>
            <p:ph type="body" sz="quarter" idx="15"/>
          </p:nvPr>
        </p:nvSpPr>
        <p:spPr>
          <a:xfrm>
            <a:off x="0" y="5187348"/>
            <a:ext cx="12191999" cy="692966"/>
          </a:xfrm>
        </p:spPr>
        <p:txBody>
          <a:bodyPr/>
          <a:lstStyle/>
          <a:p>
            <a:r>
              <a:rPr lang="en-US" dirty="0"/>
              <a:t>Auditing the Justice of the Peace Office</a:t>
            </a:r>
          </a:p>
        </p:txBody>
      </p:sp>
      <p:sp>
        <p:nvSpPr>
          <p:cNvPr id="3" name="Text Placeholder 2">
            <a:extLst>
              <a:ext uri="{FF2B5EF4-FFF2-40B4-BE49-F238E27FC236}">
                <a16:creationId xmlns:a16="http://schemas.microsoft.com/office/drawing/2014/main" id="{CED0B7C8-4496-4483-BAAC-9018FD45D41A}"/>
              </a:ext>
            </a:extLst>
          </p:cNvPr>
          <p:cNvSpPr>
            <a:spLocks noGrp="1"/>
          </p:cNvSpPr>
          <p:nvPr>
            <p:ph type="body" sz="quarter" idx="14"/>
          </p:nvPr>
        </p:nvSpPr>
        <p:spPr/>
        <p:txBody>
          <a:bodyPr>
            <a:normAutofit fontScale="85000" lnSpcReduction="20000"/>
          </a:bodyPr>
          <a:lstStyle/>
          <a:p>
            <a:r>
              <a:rPr lang="en-US" dirty="0"/>
              <a:t>TACA Spring Conference – April 2024</a:t>
            </a:r>
          </a:p>
        </p:txBody>
      </p:sp>
    </p:spTree>
    <p:extLst>
      <p:ext uri="{BB962C8B-B14F-4D97-AF65-F5344CB8AC3E}">
        <p14:creationId xmlns:p14="http://schemas.microsoft.com/office/powerpoint/2010/main" val="216231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6C48A-06FB-4FA0-A89E-C43240C955F3}"/>
              </a:ext>
            </a:extLst>
          </p:cNvPr>
          <p:cNvSpPr>
            <a:spLocks noGrp="1"/>
          </p:cNvSpPr>
          <p:nvPr>
            <p:ph type="body" sz="quarter" idx="15"/>
          </p:nvPr>
        </p:nvSpPr>
        <p:spPr>
          <a:xfrm>
            <a:off x="1" y="4899420"/>
            <a:ext cx="12191999" cy="692966"/>
          </a:xfrm>
        </p:spPr>
        <p:txBody>
          <a:bodyPr/>
          <a:lstStyle/>
          <a:p>
            <a:r>
              <a:rPr lang="en-US" dirty="0"/>
              <a:t>Understanding JP Operations</a:t>
            </a:r>
          </a:p>
        </p:txBody>
      </p:sp>
      <p:sp>
        <p:nvSpPr>
          <p:cNvPr id="3" name="Text Placeholder 2">
            <a:extLst>
              <a:ext uri="{FF2B5EF4-FFF2-40B4-BE49-F238E27FC236}">
                <a16:creationId xmlns:a16="http://schemas.microsoft.com/office/drawing/2014/main" id="{CED0B7C8-4496-4483-BAAC-9018FD45D41A}"/>
              </a:ext>
            </a:extLst>
          </p:cNvPr>
          <p:cNvSpPr>
            <a:spLocks noGrp="1"/>
          </p:cNvSpPr>
          <p:nvPr>
            <p:ph type="body" sz="quarter" idx="14"/>
          </p:nvPr>
        </p:nvSpPr>
        <p:spPr/>
        <p:txBody>
          <a:bodyPr>
            <a:normAutofit fontScale="85000" lnSpcReduction="20000"/>
          </a:bodyPr>
          <a:lstStyle/>
          <a:p>
            <a:endParaRPr lang="en-US" dirty="0"/>
          </a:p>
        </p:txBody>
      </p:sp>
    </p:spTree>
    <p:extLst>
      <p:ext uri="{BB962C8B-B14F-4D97-AF65-F5344CB8AC3E}">
        <p14:creationId xmlns:p14="http://schemas.microsoft.com/office/powerpoint/2010/main" val="349537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327024" y="1430702"/>
            <a:ext cx="10885921" cy="4551000"/>
          </a:xfrm>
        </p:spPr>
        <p:txBody>
          <a:bodyPr/>
          <a:lstStyle/>
          <a:p>
            <a:pPr marL="0" indent="0">
              <a:buNone/>
            </a:pPr>
            <a:r>
              <a:rPr lang="en-US" dirty="0"/>
              <a:t>The Texas Constitution provides that each county shall have one to eight justice precincts depending on population.  The major responsibility of the office is to preside over the justice court, which also may function as a small claims court.</a:t>
            </a:r>
          </a:p>
          <a:p>
            <a:pPr marL="0" indent="0">
              <a:buNone/>
            </a:pPr>
            <a:endParaRPr lang="en-US" dirty="0"/>
          </a:p>
          <a:p>
            <a:pPr marL="0" indent="0">
              <a:buNone/>
            </a:pPr>
            <a:r>
              <a:rPr lang="en-US" dirty="0"/>
              <a:t>A Justice of the Peace is elected from each precinct in the county and serves a four-year term until a qualified successor is elected.</a:t>
            </a: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normAutofit fontScale="85000" lnSpcReduction="10000"/>
          </a:bodyPr>
          <a:lstStyle/>
          <a:p>
            <a:r>
              <a:rPr lang="en-US" dirty="0"/>
              <a:t>Understanding JP Operations</a:t>
            </a:r>
          </a:p>
        </p:txBody>
      </p:sp>
    </p:spTree>
    <p:extLst>
      <p:ext uri="{BB962C8B-B14F-4D97-AF65-F5344CB8AC3E}">
        <p14:creationId xmlns:p14="http://schemas.microsoft.com/office/powerpoint/2010/main" val="50529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327024" y="1430702"/>
            <a:ext cx="10885921" cy="4551000"/>
          </a:xfrm>
        </p:spPr>
        <p:txBody>
          <a:bodyPr/>
          <a:lstStyle/>
          <a:p>
            <a:pPr marL="0" indent="0">
              <a:buNone/>
            </a:pPr>
            <a:r>
              <a:rPr lang="en-US" dirty="0"/>
              <a:t>Justice of the Peace courts have jurisdiction over criminal and civil cases (claims not over $20,000) as well as other non-judicial duties.  </a:t>
            </a:r>
          </a:p>
          <a:p>
            <a:pPr marL="0" indent="0">
              <a:buNone/>
            </a:pPr>
            <a:endParaRPr lang="en-US" dirty="0"/>
          </a:p>
          <a:p>
            <a:pPr marL="0" indent="0">
              <a:buNone/>
            </a:pPr>
            <a:r>
              <a:rPr lang="en-US" dirty="0"/>
              <a:t>Other non-judicial duties include:</a:t>
            </a:r>
          </a:p>
          <a:p>
            <a:pPr lvl="1">
              <a:buFont typeface="Wingdings" panose="05000000000000000000" pitchFamily="2" charset="2"/>
              <a:buChar char="Ø"/>
            </a:pPr>
            <a:r>
              <a:rPr lang="en-US" dirty="0"/>
              <a:t>Inquests and hearings (dead body, fire, unsafe driver)</a:t>
            </a:r>
          </a:p>
          <a:p>
            <a:pPr lvl="1">
              <a:buFont typeface="Wingdings" panose="05000000000000000000" pitchFamily="2" charset="2"/>
              <a:buChar char="Ø"/>
            </a:pPr>
            <a:r>
              <a:rPr lang="en-US" dirty="0"/>
              <a:t>Marriage ceremonies</a:t>
            </a:r>
          </a:p>
          <a:p>
            <a:pPr lvl="1">
              <a:buFont typeface="Wingdings" panose="05000000000000000000" pitchFamily="2" charset="2"/>
              <a:buChar char="Ø"/>
            </a:pPr>
            <a:r>
              <a:rPr lang="en-US" dirty="0"/>
              <a:t>Ex officio notaries public</a:t>
            </a:r>
          </a:p>
          <a:p>
            <a:pPr lvl="1">
              <a:buFont typeface="Wingdings" panose="05000000000000000000" pitchFamily="2" charset="2"/>
              <a:buChar char="Ø"/>
            </a:pPr>
            <a:r>
              <a:rPr lang="en-US" dirty="0"/>
              <a:t>Registrar of Vital Statistics </a:t>
            </a:r>
          </a:p>
          <a:p>
            <a:pPr marL="457200" lvl="1" indent="0">
              <a:buNone/>
            </a:pPr>
            <a:r>
              <a:rPr lang="en-US" dirty="0"/>
              <a:t>	</a:t>
            </a:r>
            <a:r>
              <a:rPr lang="en-US" sz="2000" dirty="0"/>
              <a:t>(can be County Clerk per Health and Safety Code 191.022)</a:t>
            </a: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normAutofit fontScale="85000" lnSpcReduction="10000"/>
          </a:bodyPr>
          <a:lstStyle/>
          <a:p>
            <a:r>
              <a:rPr lang="en-US" dirty="0"/>
              <a:t>Understanding JP Operations</a:t>
            </a:r>
          </a:p>
        </p:txBody>
      </p:sp>
    </p:spTree>
    <p:extLst>
      <p:ext uri="{BB962C8B-B14F-4D97-AF65-F5344CB8AC3E}">
        <p14:creationId xmlns:p14="http://schemas.microsoft.com/office/powerpoint/2010/main" val="134592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327025" y="1430702"/>
            <a:ext cx="5768976" cy="3991043"/>
          </a:xfrm>
        </p:spPr>
        <p:txBody>
          <a:bodyPr>
            <a:normAutofit lnSpcReduction="10000"/>
          </a:bodyPr>
          <a:lstStyle/>
          <a:p>
            <a:pPr marL="0" indent="0">
              <a:buNone/>
            </a:pPr>
            <a:r>
              <a:rPr lang="en-US" dirty="0"/>
              <a:t>More information on JP jurisdiction and responsibilities can be found in the 2021 Guide to Texas Laws for County Officials, published by the Texas Association of Counties.</a:t>
            </a:r>
          </a:p>
          <a:p>
            <a:pPr>
              <a:buFont typeface="Wingdings" panose="05000000000000000000" pitchFamily="2" charset="2"/>
              <a:buChar char="Ø"/>
            </a:pPr>
            <a:endParaRPr lang="en-US" dirty="0"/>
          </a:p>
          <a:p>
            <a:pPr lvl="1">
              <a:buFont typeface="Wingdings" panose="05000000000000000000" pitchFamily="2" charset="2"/>
              <a:buChar char="Ø"/>
            </a:pPr>
            <a:r>
              <a:rPr lang="en-US" dirty="0"/>
              <a:t>Prepared by David B. Brooks</a:t>
            </a:r>
          </a:p>
          <a:p>
            <a:pPr lvl="1">
              <a:buFont typeface="Wingdings" panose="05000000000000000000" pitchFamily="2" charset="2"/>
              <a:buChar char="Ø"/>
            </a:pPr>
            <a:r>
              <a:rPr lang="en-US" dirty="0"/>
              <a:t>Quick Reference Guide (not all inclusive)</a:t>
            </a:r>
          </a:p>
          <a:p>
            <a:pPr lvl="1">
              <a:buFont typeface="Wingdings" panose="05000000000000000000" pitchFamily="2" charset="2"/>
              <a:buChar char="Ø"/>
            </a:pPr>
            <a:r>
              <a:rPr lang="en-US" dirty="0"/>
              <a:t>Description of office and duties</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normAutofit fontScale="85000" lnSpcReduction="10000"/>
          </a:bodyPr>
          <a:lstStyle/>
          <a:p>
            <a:r>
              <a:rPr lang="en-US" dirty="0"/>
              <a:t>Understanding JP Operations</a:t>
            </a:r>
          </a:p>
        </p:txBody>
      </p:sp>
      <p:pic>
        <p:nvPicPr>
          <p:cNvPr id="6" name="Picture 5" descr="Scatter chart, qr code&#10;&#10;Description automatically generated">
            <a:extLst>
              <a:ext uri="{FF2B5EF4-FFF2-40B4-BE49-F238E27FC236}">
                <a16:creationId xmlns:a16="http://schemas.microsoft.com/office/drawing/2014/main" id="{16B3C220-8070-7E58-B6C7-7D5DBB34E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208" y="1058091"/>
            <a:ext cx="4416846" cy="4416846"/>
          </a:xfrm>
          <a:prstGeom prst="rect">
            <a:avLst/>
          </a:prstGeom>
          <a:solidFill>
            <a:srgbClr val="000000">
              <a:shade val="95000"/>
            </a:srgbClr>
          </a:solidFill>
          <a:ln w="444500" cap="sq">
            <a:solidFill>
              <a:srgbClr val="1D2856"/>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01535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327024" y="1112337"/>
            <a:ext cx="11403157" cy="398098"/>
          </a:xfrm>
        </p:spPr>
        <p:txBody>
          <a:bodyPr>
            <a:normAutofit fontScale="25000" lnSpcReduction="20000"/>
          </a:bodyPr>
          <a:lstStyle/>
          <a:p>
            <a:pPr marL="0" indent="0">
              <a:buNone/>
            </a:pPr>
            <a:endParaRPr lang="en-US" dirty="0"/>
          </a:p>
          <a:p>
            <a:pPr marL="0" indent="0">
              <a:buNone/>
            </a:pPr>
            <a:r>
              <a:rPr lang="en-US" sz="8000" dirty="0"/>
              <a:t>Source:  2021 Guide to Texas Laws for County Officials, Texas Association of Counties</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normAutofit fontScale="85000" lnSpcReduction="10000"/>
          </a:bodyPr>
          <a:lstStyle/>
          <a:p>
            <a:r>
              <a:rPr lang="en-US" dirty="0"/>
              <a:t>Understanding JP Operations</a:t>
            </a:r>
          </a:p>
        </p:txBody>
      </p:sp>
      <p:pic>
        <p:nvPicPr>
          <p:cNvPr id="4" name="Picture 3">
            <a:extLst>
              <a:ext uri="{FF2B5EF4-FFF2-40B4-BE49-F238E27FC236}">
                <a16:creationId xmlns:a16="http://schemas.microsoft.com/office/drawing/2014/main" id="{2263A223-3FF1-5516-AE03-77551ED57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41" y="2300788"/>
            <a:ext cx="6591300" cy="3444875"/>
          </a:xfrm>
          <a:prstGeom prst="rect">
            <a:avLst/>
          </a:prstGeom>
          <a:ln w="228600" cap="sq" cmpd="thickThin">
            <a:solidFill>
              <a:srgbClr val="1D2856"/>
            </a:solidFill>
            <a:prstDash val="solid"/>
            <a:miter lim="800000"/>
          </a:ln>
          <a:effectLst>
            <a:innerShdw blurRad="76200">
              <a:srgbClr val="000000"/>
            </a:innerShdw>
          </a:effectLst>
        </p:spPr>
      </p:pic>
    </p:spTree>
    <p:extLst>
      <p:ext uri="{BB962C8B-B14F-4D97-AF65-F5344CB8AC3E}">
        <p14:creationId xmlns:p14="http://schemas.microsoft.com/office/powerpoint/2010/main" val="367669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6C48A-06FB-4FA0-A89E-C43240C955F3}"/>
              </a:ext>
            </a:extLst>
          </p:cNvPr>
          <p:cNvSpPr>
            <a:spLocks noGrp="1"/>
          </p:cNvSpPr>
          <p:nvPr>
            <p:ph type="body" sz="quarter" idx="15"/>
          </p:nvPr>
        </p:nvSpPr>
        <p:spPr>
          <a:xfrm>
            <a:off x="1" y="4899420"/>
            <a:ext cx="12191999" cy="692966"/>
          </a:xfrm>
        </p:spPr>
        <p:txBody>
          <a:bodyPr/>
          <a:lstStyle/>
          <a:p>
            <a:r>
              <a:rPr lang="en-US" dirty="0"/>
              <a:t>Statutes for the Auditor</a:t>
            </a:r>
          </a:p>
        </p:txBody>
      </p:sp>
      <p:sp>
        <p:nvSpPr>
          <p:cNvPr id="3" name="Text Placeholder 2">
            <a:extLst>
              <a:ext uri="{FF2B5EF4-FFF2-40B4-BE49-F238E27FC236}">
                <a16:creationId xmlns:a16="http://schemas.microsoft.com/office/drawing/2014/main" id="{CED0B7C8-4496-4483-BAAC-9018FD45D41A}"/>
              </a:ext>
            </a:extLst>
          </p:cNvPr>
          <p:cNvSpPr>
            <a:spLocks noGrp="1"/>
          </p:cNvSpPr>
          <p:nvPr>
            <p:ph type="body" sz="quarter" idx="14"/>
          </p:nvPr>
        </p:nvSpPr>
        <p:spPr/>
        <p:txBody>
          <a:bodyPr>
            <a:normAutofit fontScale="85000" lnSpcReduction="20000"/>
          </a:bodyPr>
          <a:lstStyle/>
          <a:p>
            <a:endParaRPr lang="en-US" dirty="0"/>
          </a:p>
        </p:txBody>
      </p:sp>
    </p:spTree>
    <p:extLst>
      <p:ext uri="{BB962C8B-B14F-4D97-AF65-F5344CB8AC3E}">
        <p14:creationId xmlns:p14="http://schemas.microsoft.com/office/powerpoint/2010/main" val="16488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p:txBody>
          <a:bodyPr/>
          <a:lstStyle/>
          <a:p>
            <a:r>
              <a:rPr lang="en-US" dirty="0"/>
              <a:t>Statutes for the Auditor</a:t>
            </a:r>
          </a:p>
        </p:txBody>
      </p:sp>
      <p:sp>
        <p:nvSpPr>
          <p:cNvPr id="6" name="Text Placeholder 3">
            <a:extLst>
              <a:ext uri="{FF2B5EF4-FFF2-40B4-BE49-F238E27FC236}">
                <a16:creationId xmlns:a16="http://schemas.microsoft.com/office/drawing/2014/main" id="{07858EE5-6DFC-ACE9-A5DD-4F98944C389C}"/>
              </a:ext>
            </a:extLst>
          </p:cNvPr>
          <p:cNvSpPr txBox="1">
            <a:spLocks/>
          </p:cNvSpPr>
          <p:nvPr/>
        </p:nvSpPr>
        <p:spPr>
          <a:xfrm>
            <a:off x="800100" y="1260869"/>
            <a:ext cx="10591800" cy="4541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24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24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24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24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24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1D2856"/>
                </a:solidFill>
                <a:ea typeface="Times New Roman" panose="02020603050405020304" pitchFamily="18" charset="0"/>
              </a:rPr>
              <a:t>The county auditor has oversight of the books and records of a county officer authorized to receive and collect money, as well as oversight of property used for or belonging to the county.  Additionally, it is our responsibility to ensure enforcement of the laws concerning county finances.  (LGC, Sec. 112.006)</a:t>
            </a: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dirty="0">
              <a:solidFill>
                <a:srgbClr val="1D2856"/>
              </a:solidFill>
              <a:ea typeface="Times New Roman" panose="02020603050405020304" pitchFamily="18" charset="0"/>
            </a:endParaRP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1D2856"/>
                </a:solidFill>
                <a:ea typeface="Calibri" panose="020F0502020204030204" pitchFamily="34" charset="0"/>
              </a:rPr>
              <a:t>The county auditor “shall” examine the accounts, dockets, and records of officials collecting money, including the justice of the peace, and determine whether money belonging to the county has been accounted for and paid over according to law.  If we find that moneys are unaccounted for and not paid over, we are to report the finding to commissioners court to go forward with recovery.  (LGC, Sec. 115.901)</a:t>
            </a:r>
            <a:endParaRPr lang="en-US" sz="2400" dirty="0"/>
          </a:p>
        </p:txBody>
      </p:sp>
    </p:spTree>
    <p:extLst>
      <p:ext uri="{BB962C8B-B14F-4D97-AF65-F5344CB8AC3E}">
        <p14:creationId xmlns:p14="http://schemas.microsoft.com/office/powerpoint/2010/main" val="15019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p:txBody>
          <a:bodyPr/>
          <a:lstStyle/>
          <a:p>
            <a:r>
              <a:rPr lang="en-US" dirty="0"/>
              <a:t>Statutes for the Auditor</a:t>
            </a:r>
          </a:p>
        </p:txBody>
      </p:sp>
      <p:sp>
        <p:nvSpPr>
          <p:cNvPr id="6" name="Text Placeholder 3">
            <a:extLst>
              <a:ext uri="{FF2B5EF4-FFF2-40B4-BE49-F238E27FC236}">
                <a16:creationId xmlns:a16="http://schemas.microsoft.com/office/drawing/2014/main" id="{07858EE5-6DFC-ACE9-A5DD-4F98944C389C}"/>
              </a:ext>
            </a:extLst>
          </p:cNvPr>
          <p:cNvSpPr txBox="1">
            <a:spLocks/>
          </p:cNvSpPr>
          <p:nvPr/>
        </p:nvSpPr>
        <p:spPr>
          <a:xfrm>
            <a:off x="800100" y="1260869"/>
            <a:ext cx="10591800" cy="4541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A24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A24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A24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A24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A24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0" cap="none" dirty="0">
                <a:solidFill>
                  <a:srgbClr val="1D2856"/>
                </a:solidFill>
                <a:effectLst/>
                <a:ea typeface="Times New Roman" panose="02020603050405020304" pitchFamily="18" charset="0"/>
              </a:rPr>
              <a:t>At least once each county fiscal year, the auditor “shall” fully examine the accounts of all precinct, county, and district officials without advance notice.  The auditor “shall” verify the correctness of the accounts and report the findings to commissioners court.  </a:t>
            </a:r>
            <a:r>
              <a:rPr lang="en-US" sz="2400" dirty="0">
                <a:solidFill>
                  <a:srgbClr val="1D2856"/>
                </a:solidFill>
                <a:ea typeface="Times New Roman" panose="02020603050405020304" pitchFamily="18" charset="0"/>
              </a:rPr>
              <a:t>(LGC, Sec. 115.0035)</a:t>
            </a: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0" cap="none" dirty="0">
              <a:solidFill>
                <a:srgbClr val="1D2856"/>
              </a:solidFill>
              <a:effectLst/>
              <a:ea typeface="Times New Roman" panose="02020603050405020304" pitchFamily="18" charset="0"/>
            </a:endParaRP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dirty="0">
                <a:solidFill>
                  <a:srgbClr val="1D2856"/>
                </a:solidFill>
                <a:ea typeface="Times New Roman" panose="02020603050405020304" pitchFamily="18" charset="0"/>
              </a:rPr>
              <a:t>The county auditor “shall” determine </a:t>
            </a:r>
            <a:r>
              <a:rPr lang="en-US" sz="2400" dirty="0"/>
              <a:t>the frequency and method of reporting by the fee offices and the manner for making an annual report of fees collected and disbursed. (LGC, Sec. 114.002)</a:t>
            </a: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400" b="0" cap="none" dirty="0">
              <a:solidFill>
                <a:srgbClr val="1D2856"/>
              </a:solidFill>
              <a:effectLst/>
              <a:ea typeface="Times New Roman" panose="02020603050405020304" pitchFamily="18" charset="0"/>
            </a:endParaRPr>
          </a:p>
          <a:p>
            <a:pPr>
              <a:lnSpc>
                <a:spcPct val="100000"/>
              </a:lnSpc>
              <a:spcBef>
                <a:spcPts val="0"/>
              </a:spcBef>
              <a:buFont typeface="Wingdings" panose="05000000000000000000" pitchFamily="2" charset="2"/>
              <a:buChar char="Ø"/>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400" b="0" cap="none" dirty="0">
                <a:solidFill>
                  <a:srgbClr val="1D2856"/>
                </a:solidFill>
                <a:effectLst/>
                <a:ea typeface="Times New Roman" panose="02020603050405020304" pitchFamily="18" charset="0"/>
              </a:rPr>
              <a:t>In counties with a population of 190,000 or more, the auditor “shall” audit, adjust, and settle the accounts of the district attorney, the district clerk, and each county or precinct officer.  (LGC, Sec. 115.004)</a:t>
            </a:r>
          </a:p>
          <a:p>
            <a:pPr>
              <a:lnSpc>
                <a:spcPct val="100000"/>
              </a:lnSpc>
              <a:spcBef>
                <a:spcPts val="0"/>
              </a:spcBef>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i="1" dirty="0">
              <a:solidFill>
                <a:srgbClr val="1D2856"/>
              </a:solidFill>
              <a:ea typeface="Calibri" panose="020F0502020204030204" pitchFamily="34" charset="0"/>
            </a:endParaRPr>
          </a:p>
        </p:txBody>
      </p:sp>
    </p:spTree>
    <p:extLst>
      <p:ext uri="{BB962C8B-B14F-4D97-AF65-F5344CB8AC3E}">
        <p14:creationId xmlns:p14="http://schemas.microsoft.com/office/powerpoint/2010/main" val="37302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D6C48A-06FB-4FA0-A89E-C43240C955F3}"/>
              </a:ext>
            </a:extLst>
          </p:cNvPr>
          <p:cNvSpPr>
            <a:spLocks noGrp="1"/>
          </p:cNvSpPr>
          <p:nvPr>
            <p:ph type="body" sz="quarter" idx="15"/>
          </p:nvPr>
        </p:nvSpPr>
        <p:spPr>
          <a:xfrm>
            <a:off x="1" y="4899420"/>
            <a:ext cx="12191999" cy="692966"/>
          </a:xfrm>
        </p:spPr>
        <p:txBody>
          <a:bodyPr/>
          <a:lstStyle/>
          <a:p>
            <a:r>
              <a:rPr lang="en-US" dirty="0"/>
              <a:t>Performing an Audit</a:t>
            </a:r>
          </a:p>
        </p:txBody>
      </p:sp>
      <p:sp>
        <p:nvSpPr>
          <p:cNvPr id="3" name="Text Placeholder 2">
            <a:extLst>
              <a:ext uri="{FF2B5EF4-FFF2-40B4-BE49-F238E27FC236}">
                <a16:creationId xmlns:a16="http://schemas.microsoft.com/office/drawing/2014/main" id="{CED0B7C8-4496-4483-BAAC-9018FD45D41A}"/>
              </a:ext>
            </a:extLst>
          </p:cNvPr>
          <p:cNvSpPr>
            <a:spLocks noGrp="1"/>
          </p:cNvSpPr>
          <p:nvPr>
            <p:ph type="body" sz="quarter" idx="14"/>
          </p:nvPr>
        </p:nvSpPr>
        <p:spPr/>
        <p:txBody>
          <a:bodyPr>
            <a:normAutofit fontScale="85000" lnSpcReduction="20000"/>
          </a:bodyPr>
          <a:lstStyle/>
          <a:p>
            <a:endParaRPr lang="en-US" dirty="0"/>
          </a:p>
        </p:txBody>
      </p:sp>
    </p:spTree>
    <p:extLst>
      <p:ext uri="{BB962C8B-B14F-4D97-AF65-F5344CB8AC3E}">
        <p14:creationId xmlns:p14="http://schemas.microsoft.com/office/powerpoint/2010/main" val="1766583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a:bodyPr>
          <a:lstStyle/>
          <a:p>
            <a:pPr marL="0" indent="0">
              <a:buNone/>
            </a:pPr>
            <a:r>
              <a:rPr lang="en-US" b="1" dirty="0"/>
              <a:t>When to Audit</a:t>
            </a:r>
          </a:p>
          <a:p>
            <a:pPr>
              <a:buFont typeface="Wingdings" panose="05000000000000000000" pitchFamily="2" charset="2"/>
              <a:buChar char="Ø"/>
            </a:pPr>
            <a:r>
              <a:rPr lang="en-US" dirty="0"/>
              <a:t>According to the audit plan</a:t>
            </a:r>
          </a:p>
          <a:p>
            <a:pPr>
              <a:buFont typeface="Wingdings" panose="05000000000000000000" pitchFamily="2" charset="2"/>
              <a:buChar char="Ø"/>
            </a:pPr>
            <a:r>
              <a:rPr lang="en-US" dirty="0"/>
              <a:t>To meet statutory requirements</a:t>
            </a:r>
          </a:p>
          <a:p>
            <a:pPr>
              <a:buFont typeface="Wingdings" panose="05000000000000000000" pitchFamily="2" charset="2"/>
              <a:buChar char="Ø"/>
            </a:pPr>
            <a:r>
              <a:rPr lang="en-US" dirty="0"/>
              <a:t>Elected or county official requests</a:t>
            </a:r>
          </a:p>
          <a:p>
            <a:pPr>
              <a:buFont typeface="Wingdings" panose="05000000000000000000" pitchFamily="2" charset="2"/>
              <a:buChar char="Ø"/>
            </a:pPr>
            <a:r>
              <a:rPr lang="en-US" dirty="0"/>
              <a:t>Fraud or wrongdoing is suspected</a:t>
            </a:r>
          </a:p>
          <a:p>
            <a:pPr>
              <a:buFont typeface="Wingdings" panose="05000000000000000000" pitchFamily="2" charset="2"/>
              <a:buChar char="Ø"/>
            </a:pPr>
            <a:r>
              <a:rPr lang="en-US" dirty="0"/>
              <a:t>Key personnel retires or terminates</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347480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BC7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C2F01C-E7E9-D6A6-B3D9-96AF86C9C012}"/>
              </a:ext>
            </a:extLst>
          </p:cNvPr>
          <p:cNvPicPr>
            <a:picLocks noChangeAspect="1"/>
          </p:cNvPicPr>
          <p:nvPr/>
        </p:nvPicPr>
        <p:blipFill>
          <a:blip r:embed="rId3"/>
          <a:stretch>
            <a:fillRect/>
          </a:stretch>
        </p:blipFill>
        <p:spPr>
          <a:xfrm>
            <a:off x="4367280" y="1721571"/>
            <a:ext cx="3457436" cy="3414857"/>
          </a:xfrm>
          <a:prstGeom prst="rect">
            <a:avLst/>
          </a:prstGeom>
          <a:solidFill>
            <a:srgbClr val="000000">
              <a:shade val="95000"/>
            </a:srgbClr>
          </a:solidFill>
          <a:ln w="444500" cap="sq">
            <a:solidFill>
              <a:srgbClr val="1D2856"/>
            </a:solidFill>
            <a:miter lim="800000"/>
          </a:ln>
          <a:effectLst>
            <a:outerShdw blurRad="254000" dist="190500" dir="2700000" sy="90000" algn="bl" rotWithShape="0">
              <a:srgbClr val="000000">
                <a:alpha val="40000"/>
              </a:srgbClr>
            </a:outerShdw>
          </a:effectLst>
        </p:spPr>
      </p:pic>
      <p:sp>
        <p:nvSpPr>
          <p:cNvPr id="8" name="TextBox 7">
            <a:extLst>
              <a:ext uri="{FF2B5EF4-FFF2-40B4-BE49-F238E27FC236}">
                <a16:creationId xmlns:a16="http://schemas.microsoft.com/office/drawing/2014/main" id="{BDA9B9A4-AE73-C74E-0185-34B982D29F58}"/>
              </a:ext>
            </a:extLst>
          </p:cNvPr>
          <p:cNvSpPr txBox="1"/>
          <p:nvPr/>
        </p:nvSpPr>
        <p:spPr>
          <a:xfrm>
            <a:off x="2733962" y="296043"/>
            <a:ext cx="6724073" cy="830997"/>
          </a:xfrm>
          <a:prstGeom prst="rect">
            <a:avLst/>
          </a:prstGeom>
          <a:noFill/>
        </p:spPr>
        <p:txBody>
          <a:bodyPr wrap="square" rtlCol="0">
            <a:spAutoFit/>
          </a:bodyPr>
          <a:lstStyle/>
          <a:p>
            <a:pPr algn="ctr"/>
            <a:r>
              <a:rPr lang="en-US" sz="4800" dirty="0">
                <a:solidFill>
                  <a:srgbClr val="1D2856"/>
                </a:solidFill>
                <a:latin typeface="Arial Black" panose="020B0A04020102020204" pitchFamily="34" charset="0"/>
              </a:rPr>
              <a:t>TACA Talk Trivia</a:t>
            </a:r>
          </a:p>
        </p:txBody>
      </p:sp>
      <p:sp>
        <p:nvSpPr>
          <p:cNvPr id="3" name="TextBox 2">
            <a:extLst>
              <a:ext uri="{FF2B5EF4-FFF2-40B4-BE49-F238E27FC236}">
                <a16:creationId xmlns:a16="http://schemas.microsoft.com/office/drawing/2014/main" id="{A23C1CD4-AFDE-1A35-EB50-895B36C66591}"/>
              </a:ext>
            </a:extLst>
          </p:cNvPr>
          <p:cNvSpPr txBox="1"/>
          <p:nvPr/>
        </p:nvSpPr>
        <p:spPr>
          <a:xfrm>
            <a:off x="846461" y="5854071"/>
            <a:ext cx="10499074" cy="707886"/>
          </a:xfrm>
          <a:prstGeom prst="rect">
            <a:avLst/>
          </a:prstGeom>
          <a:noFill/>
        </p:spPr>
        <p:txBody>
          <a:bodyPr wrap="square">
            <a:spAutoFit/>
          </a:bodyPr>
          <a:lstStyle/>
          <a:p>
            <a:pPr algn="ctr"/>
            <a:r>
              <a:rPr lang="en-US" sz="4000" b="1" dirty="0">
                <a:solidFill>
                  <a:srgbClr val="1D2856"/>
                </a:solidFill>
                <a:latin typeface="Arial" panose="020B0604020202020204" pitchFamily="34" charset="0"/>
                <a:cs typeface="Arial" panose="020B0604020202020204" pitchFamily="34" charset="0"/>
              </a:rPr>
              <a:t>Auditing the Justice of the Peace Office</a:t>
            </a:r>
          </a:p>
        </p:txBody>
      </p:sp>
    </p:spTree>
    <p:extLst>
      <p:ext uri="{BB962C8B-B14F-4D97-AF65-F5344CB8AC3E}">
        <p14:creationId xmlns:p14="http://schemas.microsoft.com/office/powerpoint/2010/main" val="681204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fontScale="92500" lnSpcReduction="20000"/>
          </a:bodyPr>
          <a:lstStyle/>
          <a:p>
            <a:pPr marL="0" indent="0">
              <a:buNone/>
            </a:pPr>
            <a:r>
              <a:rPr lang="en-US" b="1" dirty="0"/>
              <a:t>Plan the Audit</a:t>
            </a:r>
          </a:p>
          <a:p>
            <a:pPr>
              <a:buFont typeface="Wingdings" panose="05000000000000000000" pitchFamily="2" charset="2"/>
              <a:buChar char="Ø"/>
            </a:pPr>
            <a:r>
              <a:rPr lang="en-US" dirty="0"/>
              <a:t>Determine the type of audit being performed</a:t>
            </a:r>
          </a:p>
          <a:p>
            <a:pPr lvl="1"/>
            <a:r>
              <a:rPr lang="en-US" dirty="0"/>
              <a:t>Statutory compliance</a:t>
            </a:r>
          </a:p>
          <a:p>
            <a:pPr lvl="1"/>
            <a:r>
              <a:rPr lang="en-US" dirty="0"/>
              <a:t>Financial controls</a:t>
            </a:r>
          </a:p>
          <a:p>
            <a:pPr lvl="1"/>
            <a:r>
              <a:rPr lang="en-US" dirty="0"/>
              <a:t>Security controls</a:t>
            </a:r>
          </a:p>
          <a:p>
            <a:pPr>
              <a:buFont typeface="Wingdings" panose="05000000000000000000" pitchFamily="2" charset="2"/>
              <a:buChar char="Ø"/>
            </a:pPr>
            <a:r>
              <a:rPr lang="en-US" dirty="0"/>
              <a:t>Determine the audit scope (full or limited)</a:t>
            </a:r>
          </a:p>
          <a:p>
            <a:pPr>
              <a:buFont typeface="Wingdings" panose="05000000000000000000" pitchFamily="2" charset="2"/>
              <a:buChar char="Ø"/>
            </a:pPr>
            <a:r>
              <a:rPr lang="en-US" dirty="0"/>
              <a:t>Determine the time period</a:t>
            </a:r>
          </a:p>
          <a:p>
            <a:pPr lvl="1"/>
            <a:r>
              <a:rPr lang="en-US" dirty="0"/>
              <a:t>Fiscal year ended</a:t>
            </a:r>
          </a:p>
          <a:p>
            <a:pPr lvl="1"/>
            <a:r>
              <a:rPr lang="en-US" dirty="0"/>
              <a:t>Quarter ended</a:t>
            </a:r>
          </a:p>
          <a:p>
            <a:pPr lvl="1"/>
            <a:r>
              <a:rPr lang="en-US" dirty="0"/>
              <a:t>As of date</a:t>
            </a:r>
          </a:p>
          <a:p>
            <a:pPr>
              <a:buFont typeface="Wingdings" panose="05000000000000000000" pitchFamily="2" charset="2"/>
              <a:buChar char="Ø"/>
            </a:pPr>
            <a:r>
              <a:rPr lang="en-US" dirty="0"/>
              <a:t>Communicate with the JP</a:t>
            </a:r>
          </a:p>
          <a:p>
            <a:pPr>
              <a:buFont typeface="Wingdings" panose="05000000000000000000" pitchFamily="2" charset="2"/>
              <a:buChar char="Ø"/>
            </a:pPr>
            <a:r>
              <a:rPr lang="en-US" dirty="0"/>
              <a:t>Perform an internal control / risk assessment</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177247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a:bodyPr>
          <a:lstStyle/>
          <a:p>
            <a:pPr marL="0" indent="0">
              <a:buNone/>
            </a:pPr>
            <a:r>
              <a:rPr lang="en-US" b="1" dirty="0"/>
              <a:t>Areas of Risk</a:t>
            </a:r>
            <a:endParaRPr lang="en-US" sz="1000" b="1" dirty="0"/>
          </a:p>
          <a:p>
            <a:pPr>
              <a:buFont typeface="Wingdings" panose="05000000000000000000" pitchFamily="2" charset="2"/>
              <a:buChar char="Ø"/>
            </a:pPr>
            <a:r>
              <a:rPr lang="en-US" dirty="0">
                <a:highlight>
                  <a:srgbClr val="FFFFFF"/>
                </a:highlight>
              </a:rPr>
              <a:t> Assessment of Fees</a:t>
            </a:r>
          </a:p>
          <a:p>
            <a:pPr>
              <a:buFont typeface="Wingdings" panose="05000000000000000000" pitchFamily="2" charset="2"/>
              <a:buChar char="Ø"/>
            </a:pPr>
            <a:r>
              <a:rPr lang="en-US" dirty="0">
                <a:highlight>
                  <a:srgbClr val="FFFFFF"/>
                </a:highlight>
              </a:rPr>
              <a:t> Collection and Recording of Receipts</a:t>
            </a:r>
          </a:p>
          <a:p>
            <a:pPr>
              <a:buFont typeface="Wingdings" panose="05000000000000000000" pitchFamily="2" charset="2"/>
              <a:buChar char="Ø"/>
            </a:pPr>
            <a:r>
              <a:rPr lang="en-US" dirty="0">
                <a:highlight>
                  <a:srgbClr val="FFFFFF"/>
                </a:highlight>
              </a:rPr>
              <a:t> Voids, Credits, Adjustments</a:t>
            </a:r>
          </a:p>
          <a:p>
            <a:pPr>
              <a:buFont typeface="Wingdings" panose="05000000000000000000" pitchFamily="2" charset="2"/>
              <a:buChar char="Ø"/>
            </a:pPr>
            <a:r>
              <a:rPr lang="en-US" dirty="0">
                <a:highlight>
                  <a:srgbClr val="FFFFFF"/>
                </a:highlight>
              </a:rPr>
              <a:t> Deposits</a:t>
            </a:r>
          </a:p>
          <a:p>
            <a:pPr>
              <a:buFont typeface="Wingdings" panose="05000000000000000000" pitchFamily="2" charset="2"/>
              <a:buChar char="Ø"/>
            </a:pPr>
            <a:r>
              <a:rPr lang="en-US" dirty="0">
                <a:highlight>
                  <a:srgbClr val="FFFFFF"/>
                </a:highlight>
              </a:rPr>
              <a:t> </a:t>
            </a:r>
            <a:r>
              <a:rPr lang="en-US" dirty="0"/>
              <a:t>Disbursements </a:t>
            </a: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369568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10145076" cy="4551000"/>
          </a:xfrm>
        </p:spPr>
        <p:txBody>
          <a:bodyPr>
            <a:normAutofit/>
          </a:bodyPr>
          <a:lstStyle/>
          <a:p>
            <a:pPr marL="0" indent="0">
              <a:buNone/>
            </a:pPr>
            <a:r>
              <a:rPr lang="en-US" b="1" dirty="0"/>
              <a:t>Areas of Risk</a:t>
            </a:r>
          </a:p>
          <a:p>
            <a:pPr marL="0" indent="0">
              <a:buNone/>
            </a:pPr>
            <a:endParaRPr lang="en-US" sz="1000" b="1" dirty="0">
              <a:highlight>
                <a:srgbClr val="FFFFFF"/>
              </a:highlight>
            </a:endParaRPr>
          </a:p>
          <a:p>
            <a:pPr marL="0" indent="0">
              <a:buNone/>
            </a:pPr>
            <a:r>
              <a:rPr lang="en-US" dirty="0">
                <a:solidFill>
                  <a:srgbClr val="1D2856"/>
                </a:solidFill>
                <a:highlight>
                  <a:srgbClr val="FFFFFF"/>
                </a:highlight>
              </a:rPr>
              <a:t>Assessment of Fees</a:t>
            </a:r>
          </a:p>
          <a:p>
            <a:pPr marL="0" indent="0">
              <a:buNone/>
            </a:pPr>
            <a:endParaRPr lang="en-US" sz="1000" i="0" dirty="0">
              <a:solidFill>
                <a:srgbClr val="1D2856"/>
              </a:solidFill>
              <a:effectLst/>
            </a:endParaRPr>
          </a:p>
          <a:p>
            <a:pPr>
              <a:buFont typeface="Wingdings" panose="05000000000000000000" pitchFamily="2" charset="2"/>
              <a:buChar char="Ø"/>
            </a:pPr>
            <a:r>
              <a:rPr lang="en-US" dirty="0">
                <a:solidFill>
                  <a:srgbClr val="1D2856"/>
                </a:solidFill>
              </a:rPr>
              <a:t> The amount is assessed/collected does not comply with</a:t>
            </a:r>
          </a:p>
          <a:p>
            <a:pPr marL="0" indent="0">
              <a:buNone/>
            </a:pPr>
            <a:r>
              <a:rPr lang="en-US" dirty="0">
                <a:solidFill>
                  <a:srgbClr val="1D2856"/>
                </a:solidFill>
              </a:rPr>
              <a:t>    statute.</a:t>
            </a:r>
          </a:p>
          <a:p>
            <a:pPr marL="0" indent="0">
              <a:buNone/>
            </a:pPr>
            <a:endParaRPr lang="en-US" sz="1000" dirty="0">
              <a:solidFill>
                <a:srgbClr val="1D2856"/>
              </a:solidFill>
            </a:endParaRPr>
          </a:p>
          <a:p>
            <a:pPr marL="0" indent="0">
              <a:buNone/>
            </a:pPr>
            <a:r>
              <a:rPr lang="en-US" sz="2800" i="0" dirty="0">
                <a:solidFill>
                  <a:srgbClr val="1D2856"/>
                </a:solidFill>
                <a:effectLst/>
              </a:rPr>
              <a:t>Fines, Fees, and Costs </a:t>
            </a:r>
            <a:r>
              <a:rPr lang="en-US" sz="2800" i="0" dirty="0" err="1">
                <a:solidFill>
                  <a:srgbClr val="1D2856"/>
                </a:solidFill>
                <a:effectLst/>
              </a:rPr>
              <a:t>Deskbook</a:t>
            </a:r>
            <a:r>
              <a:rPr lang="en-US" sz="2800" i="0" dirty="0">
                <a:solidFill>
                  <a:srgbClr val="1D2856"/>
                </a:solidFill>
                <a:effectLst/>
              </a:rPr>
              <a:t> @ </a:t>
            </a:r>
            <a:r>
              <a:rPr lang="en-US" sz="2800" dirty="0">
                <a:highlight>
                  <a:srgbClr val="FFFFFF"/>
                </a:highlight>
                <a:hlinkClick r:id="rId3"/>
              </a:rPr>
              <a:t>https://www.tjctc.org/tjctc-resources/deskbooks.html</a:t>
            </a:r>
            <a:endParaRPr lang="en-US" dirty="0">
              <a:highlight>
                <a:srgbClr val="FFFFFF"/>
              </a:highlight>
            </a:endParaRPr>
          </a:p>
          <a:p>
            <a:endParaRPr lang="en-US" sz="2800" dirty="0">
              <a:highlight>
                <a:srgbClr val="FFFFFF"/>
              </a:highlight>
            </a:endParaRPr>
          </a:p>
          <a:p>
            <a:endParaRPr lang="en-US" sz="2000" dirty="0">
              <a:highlight>
                <a:srgbClr val="FFFFFF"/>
              </a:highlight>
            </a:endParaRP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306312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10058301" cy="4551000"/>
          </a:xfrm>
          <a:extLst>
            <a:ext uri="{909E8E84-426E-40DD-AFC4-6F175D3DCCD1}">
              <a14:hiddenFill xmlns:a14="http://schemas.microsoft.com/office/drawing/2010/main">
                <a:solidFill>
                  <a:srgbClr val="FFFFFF"/>
                </a:solidFill>
              </a14:hiddenFill>
            </a:ext>
          </a:extLst>
        </p:spPr>
        <p:txBody>
          <a:bodyPr>
            <a:normAutofit/>
          </a:bodyPr>
          <a:lstStyle/>
          <a:p>
            <a:pPr marL="0" indent="0">
              <a:buNone/>
            </a:pPr>
            <a:r>
              <a:rPr lang="en-US" b="1" dirty="0"/>
              <a:t>Areas of Risk</a:t>
            </a:r>
          </a:p>
          <a:p>
            <a:pPr marL="0" indent="0">
              <a:buNone/>
            </a:pPr>
            <a:endParaRPr lang="en-US" sz="1000" dirty="0">
              <a:highlight>
                <a:srgbClr val="FFFFFF"/>
              </a:highlight>
            </a:endParaRPr>
          </a:p>
          <a:p>
            <a:pPr>
              <a:buFont typeface="Wingdings" panose="05000000000000000000" pitchFamily="2" charset="2"/>
              <a:buChar char="Ø"/>
            </a:pPr>
            <a:r>
              <a:rPr lang="en-US" dirty="0">
                <a:highlight>
                  <a:srgbClr val="FFFFFF"/>
                </a:highlight>
              </a:rPr>
              <a:t> Receipts are not recorded.</a:t>
            </a:r>
          </a:p>
          <a:p>
            <a:pPr marL="0" indent="0">
              <a:buNone/>
            </a:pPr>
            <a:endParaRPr lang="en-US" strike="sngStrike" dirty="0">
              <a:highlight>
                <a:srgbClr val="FFFFFF"/>
              </a:highlight>
            </a:endParaRP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pic>
        <p:nvPicPr>
          <p:cNvPr id="1026" name="Picture 2" descr="image">
            <a:extLst>
              <a:ext uri="{FF2B5EF4-FFF2-40B4-BE49-F238E27FC236}">
                <a16:creationId xmlns:a16="http://schemas.microsoft.com/office/drawing/2014/main" id="{71C88F79-0D1A-7101-2B22-0C9E5927E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132" y="2738339"/>
            <a:ext cx="5659974" cy="3208188"/>
          </a:xfrm>
          <a:prstGeom prst="rect">
            <a:avLst/>
          </a:prstGeom>
          <a:noFill/>
          <a:ln w="76200">
            <a:solidFill>
              <a:srgbClr val="1D28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12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EBC7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A9B9A4-AE73-C74E-0185-34B982D29F58}"/>
              </a:ext>
            </a:extLst>
          </p:cNvPr>
          <p:cNvSpPr txBox="1"/>
          <p:nvPr/>
        </p:nvSpPr>
        <p:spPr>
          <a:xfrm>
            <a:off x="2733962" y="494346"/>
            <a:ext cx="6724073" cy="830997"/>
          </a:xfrm>
          <a:prstGeom prst="rect">
            <a:avLst/>
          </a:prstGeom>
          <a:noFill/>
        </p:spPr>
        <p:txBody>
          <a:bodyPr wrap="square" rtlCol="0">
            <a:spAutoFit/>
          </a:bodyPr>
          <a:lstStyle/>
          <a:p>
            <a:pPr algn="ctr"/>
            <a:r>
              <a:rPr lang="en-US" sz="4800" dirty="0">
                <a:solidFill>
                  <a:srgbClr val="1D2856"/>
                </a:solidFill>
                <a:latin typeface="Arial Black" panose="020B0A04020102020204" pitchFamily="34" charset="0"/>
              </a:rPr>
              <a:t>TACA Talk Joke</a:t>
            </a:r>
          </a:p>
        </p:txBody>
      </p:sp>
      <p:sp>
        <p:nvSpPr>
          <p:cNvPr id="2" name="TextBox 1">
            <a:extLst>
              <a:ext uri="{FF2B5EF4-FFF2-40B4-BE49-F238E27FC236}">
                <a16:creationId xmlns:a16="http://schemas.microsoft.com/office/drawing/2014/main" id="{ECB51676-7318-D1A0-B02D-3B5F9F94768C}"/>
              </a:ext>
            </a:extLst>
          </p:cNvPr>
          <p:cNvSpPr txBox="1"/>
          <p:nvPr/>
        </p:nvSpPr>
        <p:spPr>
          <a:xfrm>
            <a:off x="2128980" y="1764145"/>
            <a:ext cx="7934036" cy="1754326"/>
          </a:xfrm>
          <a:prstGeom prst="rect">
            <a:avLst/>
          </a:prstGeom>
          <a:noFill/>
        </p:spPr>
        <p:txBody>
          <a:bodyPr wrap="square" rtlCol="0">
            <a:spAutoFit/>
          </a:bodyPr>
          <a:lstStyle/>
          <a:p>
            <a:pPr algn="ctr"/>
            <a:r>
              <a:rPr lang="en-US" sz="5400" dirty="0">
                <a:solidFill>
                  <a:srgbClr val="1D2856"/>
                </a:solidFill>
              </a:rPr>
              <a:t>Why are auditors so cool, calm, and collected?</a:t>
            </a:r>
          </a:p>
        </p:txBody>
      </p:sp>
      <p:sp>
        <p:nvSpPr>
          <p:cNvPr id="3" name="TextBox 2">
            <a:extLst>
              <a:ext uri="{FF2B5EF4-FFF2-40B4-BE49-F238E27FC236}">
                <a16:creationId xmlns:a16="http://schemas.microsoft.com/office/drawing/2014/main" id="{EDBF04AA-1D81-5A71-FB79-C8D104213BF7}"/>
              </a:ext>
            </a:extLst>
          </p:cNvPr>
          <p:cNvSpPr txBox="1"/>
          <p:nvPr/>
        </p:nvSpPr>
        <p:spPr>
          <a:xfrm>
            <a:off x="2128980" y="4124036"/>
            <a:ext cx="7934036" cy="1754326"/>
          </a:xfrm>
          <a:prstGeom prst="rect">
            <a:avLst/>
          </a:prstGeom>
          <a:noFill/>
        </p:spPr>
        <p:txBody>
          <a:bodyPr wrap="square" rtlCol="0">
            <a:spAutoFit/>
          </a:bodyPr>
          <a:lstStyle/>
          <a:p>
            <a:pPr algn="ctr"/>
            <a:r>
              <a:rPr lang="en-US" sz="5400" dirty="0">
                <a:solidFill>
                  <a:srgbClr val="1D2856"/>
                </a:solidFill>
              </a:rPr>
              <a:t>Because they have</a:t>
            </a:r>
          </a:p>
          <a:p>
            <a:pPr algn="ctr"/>
            <a:r>
              <a:rPr lang="en-US" sz="5400" i="1" dirty="0">
                <a:solidFill>
                  <a:srgbClr val="1D2856"/>
                </a:solidFill>
              </a:rPr>
              <a:t>internal controls. </a:t>
            </a:r>
          </a:p>
        </p:txBody>
      </p:sp>
    </p:spTree>
    <p:extLst>
      <p:ext uri="{BB962C8B-B14F-4D97-AF65-F5344CB8AC3E}">
        <p14:creationId xmlns:p14="http://schemas.microsoft.com/office/powerpoint/2010/main" val="27461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10395799" cy="4551000"/>
          </a:xfrm>
        </p:spPr>
        <p:txBody>
          <a:bodyPr>
            <a:normAutofit/>
          </a:bodyPr>
          <a:lstStyle/>
          <a:p>
            <a:pPr marL="0" indent="0">
              <a:buNone/>
            </a:pPr>
            <a:r>
              <a:rPr lang="en-US" b="1" dirty="0"/>
              <a:t>Areas of Risk</a:t>
            </a:r>
          </a:p>
          <a:p>
            <a:pPr marL="0" indent="0">
              <a:buNone/>
            </a:pPr>
            <a:endParaRPr lang="en-US" sz="1000" dirty="0"/>
          </a:p>
          <a:p>
            <a:pPr marL="0" indent="0">
              <a:buNone/>
            </a:pPr>
            <a:r>
              <a:rPr lang="en-US" dirty="0"/>
              <a:t>Voids, Credits, Adjustments</a:t>
            </a:r>
          </a:p>
          <a:p>
            <a:pPr marL="0" indent="0">
              <a:buNone/>
            </a:pPr>
            <a:endParaRPr lang="en-US" sz="1000" strike="sngStrike" dirty="0"/>
          </a:p>
          <a:p>
            <a:pPr>
              <a:buFont typeface="Wingdings" panose="05000000000000000000" pitchFamily="2" charset="2"/>
              <a:buChar char="Ø"/>
            </a:pPr>
            <a:r>
              <a:rPr lang="en-US" dirty="0"/>
              <a:t> Segregation of duties do not exist.</a:t>
            </a:r>
          </a:p>
          <a:p>
            <a:pPr>
              <a:buFont typeface="Wingdings" panose="05000000000000000000" pitchFamily="2" charset="2"/>
              <a:buChar char="Ø"/>
            </a:pPr>
            <a:r>
              <a:rPr lang="en-US" dirty="0"/>
              <a:t> Documentation supporting the transaction does not exist.</a:t>
            </a:r>
          </a:p>
          <a:p>
            <a:pPr>
              <a:buFont typeface="Wingdings" panose="05000000000000000000" pitchFamily="2" charset="2"/>
              <a:buChar char="Ø"/>
            </a:pPr>
            <a:r>
              <a:rPr lang="en-US" dirty="0"/>
              <a:t> There is no independent review of the transaction.</a:t>
            </a:r>
          </a:p>
          <a:p>
            <a:pPr>
              <a:buFont typeface="Wingdings" panose="05000000000000000000" pitchFamily="2" charset="2"/>
              <a:buChar char="Ø"/>
            </a:pPr>
            <a:r>
              <a:rPr lang="en-US" dirty="0"/>
              <a:t> Procedures are not standardized among justice courts.</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5034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10528534" cy="4551000"/>
          </a:xfrm>
        </p:spPr>
        <p:txBody>
          <a:bodyPr>
            <a:normAutofit fontScale="92500"/>
          </a:bodyPr>
          <a:lstStyle/>
          <a:p>
            <a:pPr marL="0" indent="0">
              <a:buNone/>
            </a:pPr>
            <a:r>
              <a:rPr lang="en-US" b="1" dirty="0"/>
              <a:t>Identify Areas of Risk</a:t>
            </a:r>
          </a:p>
          <a:p>
            <a:pPr marL="0" indent="0">
              <a:buNone/>
            </a:pPr>
            <a:endParaRPr lang="en-US" sz="1100" dirty="0">
              <a:highlight>
                <a:srgbClr val="FFFFFF"/>
              </a:highlight>
            </a:endParaRPr>
          </a:p>
          <a:p>
            <a:pPr marL="0" indent="0">
              <a:buNone/>
            </a:pPr>
            <a:r>
              <a:rPr lang="en-US" dirty="0"/>
              <a:t>Deposits</a:t>
            </a:r>
          </a:p>
          <a:p>
            <a:pPr marL="0" indent="0">
              <a:buNone/>
            </a:pPr>
            <a:endParaRPr lang="en-US" sz="1100" dirty="0"/>
          </a:p>
          <a:p>
            <a:pPr>
              <a:buFont typeface="Wingdings" panose="05000000000000000000" pitchFamily="2" charset="2"/>
              <a:buChar char="Ø"/>
            </a:pPr>
            <a:r>
              <a:rPr lang="en-US" dirty="0"/>
              <a:t> Segregation of duties do not exist. </a:t>
            </a:r>
          </a:p>
          <a:p>
            <a:pPr>
              <a:buFont typeface="Wingdings" panose="05000000000000000000" pitchFamily="2" charset="2"/>
              <a:buChar char="Ø"/>
            </a:pPr>
            <a:r>
              <a:rPr lang="en-US" dirty="0"/>
              <a:t> Funds are not deposited into the JP’s bank account timely. </a:t>
            </a:r>
          </a:p>
          <a:p>
            <a:pPr>
              <a:buFont typeface="Wingdings" panose="05000000000000000000" pitchFamily="2" charset="2"/>
              <a:buChar char="Ø"/>
            </a:pPr>
            <a:r>
              <a:rPr lang="en-US" dirty="0"/>
              <a:t> Funds are not remitted to the county treasurer in accordance with</a:t>
            </a:r>
          </a:p>
          <a:p>
            <a:pPr marL="0" indent="0">
              <a:buNone/>
            </a:pPr>
            <a:r>
              <a:rPr lang="en-US" dirty="0"/>
              <a:t>    statute.</a:t>
            </a:r>
          </a:p>
          <a:p>
            <a:pPr marL="0" indent="0">
              <a:buNone/>
            </a:pPr>
            <a:endParaRPr lang="en-US" sz="1100" dirty="0"/>
          </a:p>
          <a:p>
            <a:pPr marL="0" indent="0">
              <a:buNone/>
            </a:pPr>
            <a:r>
              <a:rPr lang="en-US" dirty="0"/>
              <a:t>LGC Sec. 113.022 states that funds must be deposited with the </a:t>
            </a:r>
            <a:r>
              <a:rPr lang="en-US" i="1" dirty="0"/>
              <a:t>county treasurer </a:t>
            </a:r>
            <a:r>
              <a:rPr lang="en-US" dirty="0"/>
              <a:t>no later than the 5</a:t>
            </a:r>
            <a:r>
              <a:rPr lang="en-US" baseline="30000" dirty="0"/>
              <a:t>th</a:t>
            </a:r>
            <a:r>
              <a:rPr lang="en-US" dirty="0"/>
              <a:t> business day after </a:t>
            </a:r>
            <a:r>
              <a:rPr lang="en-US" i="1" dirty="0"/>
              <a:t>receipt </a:t>
            </a:r>
            <a:r>
              <a:rPr lang="en-US" dirty="0"/>
              <a:t> of the funds. </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1260050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10318545" cy="4551000"/>
          </a:xfrm>
        </p:spPr>
        <p:txBody>
          <a:bodyPr>
            <a:normAutofit/>
          </a:bodyPr>
          <a:lstStyle/>
          <a:p>
            <a:pPr marL="0" indent="0">
              <a:buNone/>
            </a:pPr>
            <a:r>
              <a:rPr lang="en-US" b="1" dirty="0"/>
              <a:t>Identify Areas of Risk</a:t>
            </a:r>
          </a:p>
          <a:p>
            <a:endParaRPr lang="en-US" sz="1100" dirty="0">
              <a:highlight>
                <a:srgbClr val="FFFFFF"/>
              </a:highlight>
            </a:endParaRPr>
          </a:p>
          <a:p>
            <a:pPr marL="0" indent="0">
              <a:buNone/>
            </a:pPr>
            <a:r>
              <a:rPr lang="en-US" dirty="0"/>
              <a:t>Disbursements</a:t>
            </a:r>
          </a:p>
          <a:p>
            <a:pPr marL="0" indent="0">
              <a:buNone/>
            </a:pPr>
            <a:endParaRPr lang="en-US" sz="1100" dirty="0"/>
          </a:p>
          <a:p>
            <a:pPr>
              <a:buFont typeface="Wingdings" panose="05000000000000000000" pitchFamily="2" charset="2"/>
              <a:buChar char="Ø"/>
            </a:pPr>
            <a:r>
              <a:rPr lang="en-US" dirty="0"/>
              <a:t> </a:t>
            </a:r>
            <a:r>
              <a:rPr lang="en-US" dirty="0">
                <a:highlight>
                  <a:srgbClr val="FFFFFF"/>
                </a:highlight>
              </a:rPr>
              <a:t>Segregation of duties do not exist. </a:t>
            </a:r>
            <a:endParaRPr lang="en-US" dirty="0"/>
          </a:p>
          <a:p>
            <a:pPr>
              <a:buFont typeface="Wingdings" panose="05000000000000000000" pitchFamily="2" charset="2"/>
              <a:buChar char="Ø"/>
            </a:pPr>
            <a:r>
              <a:rPr lang="en-US" dirty="0"/>
              <a:t> Disbursements from the JP’s bank account do not reconcile  to the case management system.</a:t>
            </a:r>
          </a:p>
          <a:p>
            <a:pPr>
              <a:buFont typeface="Wingdings" panose="05000000000000000000" pitchFamily="2" charset="2"/>
              <a:buChar char="Ø"/>
            </a:pPr>
            <a:r>
              <a:rPr lang="en-US" dirty="0"/>
              <a:t> Disbursements are not properly supported.</a:t>
            </a:r>
          </a:p>
          <a:p>
            <a:pPr>
              <a:buFont typeface="Wingdings" panose="05000000000000000000" pitchFamily="2" charset="2"/>
              <a:buChar char="Ø"/>
            </a:pPr>
            <a:r>
              <a:rPr lang="en-US" dirty="0"/>
              <a:t> Disbursements do not comply with relevant statutes or policies.</a:t>
            </a:r>
            <a:endParaRPr lang="en-US" b="1"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113307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a:bodyPr>
          <a:lstStyle/>
          <a:p>
            <a:pPr marL="0" indent="0">
              <a:buNone/>
            </a:pPr>
            <a:r>
              <a:rPr lang="en-US" b="1" dirty="0"/>
              <a:t>Additional Controls</a:t>
            </a:r>
          </a:p>
          <a:p>
            <a:pPr>
              <a:buFont typeface="Wingdings" panose="05000000000000000000" pitchFamily="2" charset="2"/>
              <a:buChar char="Ø"/>
            </a:pPr>
            <a:r>
              <a:rPr lang="en-US" dirty="0"/>
              <a:t>Security Authorizations to Computer Systems</a:t>
            </a:r>
          </a:p>
          <a:p>
            <a:pPr>
              <a:buFont typeface="Wingdings" panose="05000000000000000000" pitchFamily="2" charset="2"/>
              <a:buChar char="Ø"/>
            </a:pPr>
            <a:r>
              <a:rPr lang="en-US" dirty="0"/>
              <a:t>Financial Reporting</a:t>
            </a:r>
          </a:p>
          <a:p>
            <a:pPr>
              <a:buFont typeface="Wingdings" panose="05000000000000000000" pitchFamily="2" charset="2"/>
              <a:buChar char="Ø"/>
            </a:pPr>
            <a:r>
              <a:rPr lang="en-US" dirty="0"/>
              <a:t>Bank Reconciliations</a:t>
            </a:r>
          </a:p>
          <a:p>
            <a:pPr>
              <a:buFont typeface="Wingdings" panose="05000000000000000000" pitchFamily="2" charset="2"/>
              <a:buChar char="Ø"/>
            </a:pPr>
            <a:r>
              <a:rPr lang="en-US" dirty="0"/>
              <a:t>Staffing</a:t>
            </a:r>
          </a:p>
          <a:p>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159686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5043330"/>
          </a:xfrm>
        </p:spPr>
        <p:txBody>
          <a:bodyPr>
            <a:normAutofit/>
          </a:bodyPr>
          <a:lstStyle/>
          <a:p>
            <a:pPr marL="0" indent="0">
              <a:buNone/>
            </a:pPr>
            <a:r>
              <a:rPr lang="en-US" b="1" dirty="0"/>
              <a:t>Additional Controls</a:t>
            </a:r>
          </a:p>
          <a:p>
            <a:pPr marL="0" indent="0">
              <a:buNone/>
            </a:pPr>
            <a:endParaRPr lang="en-US" sz="1000" dirty="0"/>
          </a:p>
          <a:p>
            <a:pPr marL="0" indent="0">
              <a:buNone/>
            </a:pPr>
            <a:r>
              <a:rPr lang="en-US" dirty="0"/>
              <a:t>Security Authorizations to Computer Systems</a:t>
            </a:r>
          </a:p>
          <a:p>
            <a:pPr>
              <a:buFont typeface="Wingdings" panose="05000000000000000000" pitchFamily="2" charset="2"/>
              <a:buChar char="Ø"/>
            </a:pPr>
            <a:r>
              <a:rPr lang="en-US" dirty="0"/>
              <a:t>Policy prohibiting sharing of passwords</a:t>
            </a:r>
          </a:p>
          <a:p>
            <a:pPr lvl="1"/>
            <a:r>
              <a:rPr lang="en-US" dirty="0"/>
              <a:t>Complex, protected, and kept confidential</a:t>
            </a:r>
          </a:p>
          <a:p>
            <a:pPr>
              <a:buFont typeface="Wingdings" panose="05000000000000000000" pitchFamily="2" charset="2"/>
              <a:buChar char="Ø"/>
            </a:pPr>
            <a:r>
              <a:rPr lang="en-US" dirty="0"/>
              <a:t>Review system permissions relevant to job duties</a:t>
            </a:r>
          </a:p>
          <a:p>
            <a:pPr lvl="1"/>
            <a:r>
              <a:rPr lang="en-US" dirty="0"/>
              <a:t>Segregate job duties with permissions</a:t>
            </a:r>
          </a:p>
          <a:p>
            <a:pPr lvl="1"/>
            <a:r>
              <a:rPr lang="en-US" dirty="0"/>
              <a:t>High risk transactions should be limited</a:t>
            </a:r>
          </a:p>
          <a:p>
            <a:pPr>
              <a:buFont typeface="Wingdings" panose="05000000000000000000" pitchFamily="2" charset="2"/>
              <a:buChar char="Ø"/>
            </a:pPr>
            <a:r>
              <a:rPr lang="en-US" dirty="0"/>
              <a:t>Secondary approval of voids</a:t>
            </a:r>
          </a:p>
          <a:p>
            <a:pPr>
              <a:buFont typeface="Wingdings" panose="05000000000000000000" pitchFamily="2" charset="2"/>
              <a:buChar char="Ø"/>
            </a:pPr>
            <a:r>
              <a:rPr lang="en-US" dirty="0"/>
              <a:t>Requiring reasons and comments for adjustments</a:t>
            </a:r>
          </a:p>
          <a:p>
            <a:pPr>
              <a:buFont typeface="Wingdings" panose="05000000000000000000" pitchFamily="2" charset="2"/>
              <a:buChar char="Ø"/>
            </a:pPr>
            <a:r>
              <a:rPr lang="en-US" dirty="0"/>
              <a:t>Audit logs</a:t>
            </a: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203053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F3C2B0-4F47-AC15-56E8-DD0C8AFC8927}"/>
              </a:ext>
            </a:extLst>
          </p:cNvPr>
          <p:cNvSpPr>
            <a:spLocks noGrp="1"/>
          </p:cNvSpPr>
          <p:nvPr>
            <p:ph type="body" sz="quarter" idx="15"/>
          </p:nvPr>
        </p:nvSpPr>
        <p:spPr>
          <a:xfrm>
            <a:off x="0" y="429019"/>
            <a:ext cx="12191999" cy="692966"/>
          </a:xfrm>
        </p:spPr>
        <p:txBody>
          <a:bodyPr/>
          <a:lstStyle/>
          <a:p>
            <a:r>
              <a:rPr lang="en-US" dirty="0"/>
              <a:t>INTRODUCTIONS</a:t>
            </a:r>
          </a:p>
        </p:txBody>
      </p:sp>
      <p:sp>
        <p:nvSpPr>
          <p:cNvPr id="7" name="TextBox 6">
            <a:extLst>
              <a:ext uri="{FF2B5EF4-FFF2-40B4-BE49-F238E27FC236}">
                <a16:creationId xmlns:a16="http://schemas.microsoft.com/office/drawing/2014/main" id="{130CB630-1AA7-6935-C82D-220EFEB87FA4}"/>
              </a:ext>
            </a:extLst>
          </p:cNvPr>
          <p:cNvSpPr txBox="1"/>
          <p:nvPr/>
        </p:nvSpPr>
        <p:spPr>
          <a:xfrm>
            <a:off x="701964" y="4673600"/>
            <a:ext cx="4913745" cy="1200329"/>
          </a:xfrm>
          <a:prstGeom prst="rect">
            <a:avLst/>
          </a:prstGeom>
          <a:noFill/>
        </p:spPr>
        <p:txBody>
          <a:bodyPr wrap="square" rtlCol="0">
            <a:spAutoFit/>
          </a:bodyPr>
          <a:lstStyle/>
          <a:p>
            <a:pPr algn="ctr"/>
            <a:r>
              <a:rPr lang="en-US" sz="2400" b="1" dirty="0"/>
              <a:t>Kim Trussell </a:t>
            </a:r>
          </a:p>
          <a:p>
            <a:pPr algn="ctr"/>
            <a:r>
              <a:rPr lang="en-US" sz="2400" dirty="0"/>
              <a:t>Internal Audit Manager</a:t>
            </a:r>
          </a:p>
          <a:p>
            <a:pPr algn="ctr"/>
            <a:r>
              <a:rPr lang="en-US" sz="2400" i="1" dirty="0"/>
              <a:t>16 years with Tarrant County AO</a:t>
            </a:r>
          </a:p>
        </p:txBody>
      </p:sp>
      <p:sp>
        <p:nvSpPr>
          <p:cNvPr id="8" name="TextBox 7">
            <a:extLst>
              <a:ext uri="{FF2B5EF4-FFF2-40B4-BE49-F238E27FC236}">
                <a16:creationId xmlns:a16="http://schemas.microsoft.com/office/drawing/2014/main" id="{B9C3B6BD-8DFE-D3EE-AEA1-9DF337A8184D}"/>
              </a:ext>
            </a:extLst>
          </p:cNvPr>
          <p:cNvSpPr txBox="1"/>
          <p:nvPr/>
        </p:nvSpPr>
        <p:spPr>
          <a:xfrm>
            <a:off x="6423893" y="4673600"/>
            <a:ext cx="4913745" cy="1200329"/>
          </a:xfrm>
          <a:prstGeom prst="rect">
            <a:avLst/>
          </a:prstGeom>
          <a:noFill/>
        </p:spPr>
        <p:txBody>
          <a:bodyPr wrap="square" rtlCol="0">
            <a:spAutoFit/>
          </a:bodyPr>
          <a:lstStyle/>
          <a:p>
            <a:pPr algn="ctr"/>
            <a:r>
              <a:rPr lang="en-US" sz="2400" b="1" dirty="0"/>
              <a:t>Kara Hoekstra</a:t>
            </a:r>
          </a:p>
          <a:p>
            <a:pPr algn="ctr"/>
            <a:r>
              <a:rPr lang="en-US" sz="2400" dirty="0"/>
              <a:t>Technology &amp; Advisory Audit Manager</a:t>
            </a:r>
          </a:p>
          <a:p>
            <a:pPr algn="ctr"/>
            <a:r>
              <a:rPr lang="en-US" sz="2400" i="1" dirty="0"/>
              <a:t>8 years with Tarrant County AO</a:t>
            </a:r>
          </a:p>
        </p:txBody>
      </p:sp>
    </p:spTree>
    <p:extLst>
      <p:ext uri="{BB962C8B-B14F-4D97-AF65-F5344CB8AC3E}">
        <p14:creationId xmlns:p14="http://schemas.microsoft.com/office/powerpoint/2010/main" val="1472431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5"/>
            <a:ext cx="9463521" cy="5042543"/>
          </a:xfrm>
        </p:spPr>
        <p:txBody>
          <a:bodyPr>
            <a:normAutofit fontScale="92500" lnSpcReduction="20000"/>
          </a:bodyPr>
          <a:lstStyle/>
          <a:p>
            <a:pPr marL="0" indent="0">
              <a:buNone/>
            </a:pPr>
            <a:r>
              <a:rPr lang="en-US" b="1" dirty="0"/>
              <a:t>Additional Controls</a:t>
            </a:r>
          </a:p>
          <a:p>
            <a:pPr marL="0" indent="0">
              <a:buNone/>
            </a:pPr>
            <a:endParaRPr lang="en-US" sz="1000" dirty="0"/>
          </a:p>
          <a:p>
            <a:pPr marL="0" indent="0">
              <a:buNone/>
            </a:pPr>
            <a:r>
              <a:rPr lang="en-US" dirty="0"/>
              <a:t>Financial Reporting</a:t>
            </a:r>
          </a:p>
          <a:p>
            <a:pPr>
              <a:buFont typeface="Wingdings" panose="05000000000000000000" pitchFamily="2" charset="2"/>
              <a:buChar char="Ø"/>
            </a:pPr>
            <a:r>
              <a:rPr lang="en-US" dirty="0"/>
              <a:t>Receipts and Deposits</a:t>
            </a:r>
          </a:p>
          <a:p>
            <a:pPr lvl="1"/>
            <a:r>
              <a:rPr lang="en-US" dirty="0"/>
              <a:t>Issued sequentially</a:t>
            </a:r>
          </a:p>
          <a:p>
            <a:pPr lvl="1"/>
            <a:r>
              <a:rPr lang="en-US" dirty="0"/>
              <a:t>Receipt totals should match deposit totals</a:t>
            </a:r>
          </a:p>
          <a:p>
            <a:pPr lvl="1"/>
            <a:r>
              <a:rPr lang="en-US" dirty="0"/>
              <a:t>Tender methods recorded should match deposits</a:t>
            </a:r>
          </a:p>
          <a:p>
            <a:pPr>
              <a:buFont typeface="Wingdings" panose="05000000000000000000" pitchFamily="2" charset="2"/>
              <a:buChar char="Ø"/>
            </a:pPr>
            <a:r>
              <a:rPr lang="en-US" dirty="0"/>
              <a:t>Disbursements</a:t>
            </a:r>
          </a:p>
          <a:p>
            <a:pPr lvl="1"/>
            <a:r>
              <a:rPr lang="en-US" dirty="0"/>
              <a:t>Review payees for reasonableness</a:t>
            </a:r>
          </a:p>
          <a:p>
            <a:pPr lvl="1"/>
            <a:r>
              <a:rPr lang="en-US" dirty="0"/>
              <a:t>Review check register for missing or voided checks</a:t>
            </a:r>
          </a:p>
          <a:p>
            <a:pPr>
              <a:buFont typeface="Wingdings" panose="05000000000000000000" pitchFamily="2" charset="2"/>
              <a:buChar char="Ø"/>
            </a:pPr>
            <a:r>
              <a:rPr lang="en-US" dirty="0"/>
              <a:t>Sample voids, adjustments, and credits</a:t>
            </a:r>
          </a:p>
          <a:p>
            <a:pPr lvl="1"/>
            <a:r>
              <a:rPr lang="en-US" dirty="0"/>
              <a:t>Test a sample</a:t>
            </a:r>
          </a:p>
          <a:p>
            <a:pPr lvl="1"/>
            <a:r>
              <a:rPr lang="en-US" dirty="0"/>
              <a:t>Perform data analytics</a:t>
            </a:r>
          </a:p>
          <a:p>
            <a:pPr>
              <a:buFont typeface="Wingdings" panose="05000000000000000000" pitchFamily="2" charset="2"/>
              <a:buChar char="Ø"/>
            </a:pPr>
            <a:r>
              <a:rPr lang="en-US" dirty="0"/>
              <a:t>JP’s signature on reporting for evidence of review</a:t>
            </a:r>
          </a:p>
          <a:p>
            <a:pPr marL="0" indent="0">
              <a:buNone/>
            </a:pPr>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1607358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a:bodyPr>
          <a:lstStyle/>
          <a:p>
            <a:pPr marL="0" indent="0">
              <a:buNone/>
            </a:pPr>
            <a:r>
              <a:rPr lang="en-US" b="1" dirty="0"/>
              <a:t>Additional Controls</a:t>
            </a:r>
          </a:p>
          <a:p>
            <a:pPr marL="0" indent="0">
              <a:buNone/>
            </a:pPr>
            <a:endParaRPr lang="en-US" sz="1000" dirty="0"/>
          </a:p>
          <a:p>
            <a:pPr marL="0" indent="0">
              <a:buNone/>
            </a:pPr>
            <a:r>
              <a:rPr lang="en-US" dirty="0"/>
              <a:t>Bank Reconciliations – Official holds bank account</a:t>
            </a:r>
          </a:p>
          <a:p>
            <a:pPr>
              <a:buFont typeface="Wingdings" panose="05000000000000000000" pitchFamily="2" charset="2"/>
              <a:buChar char="Ø"/>
            </a:pPr>
            <a:r>
              <a:rPr lang="en-US" dirty="0"/>
              <a:t>Receipts recorded agree with bank statement (consider deposits in transit)</a:t>
            </a:r>
          </a:p>
          <a:p>
            <a:pPr>
              <a:buFont typeface="Wingdings" panose="05000000000000000000" pitchFamily="2" charset="2"/>
              <a:buChar char="Ø"/>
            </a:pPr>
            <a:r>
              <a:rPr lang="en-US" dirty="0"/>
              <a:t>Accuracy of reconciling items</a:t>
            </a:r>
          </a:p>
          <a:p>
            <a:pPr>
              <a:buFont typeface="Wingdings" panose="05000000000000000000" pitchFamily="2" charset="2"/>
              <a:buChar char="Ø"/>
            </a:pPr>
            <a:r>
              <a:rPr lang="en-US" dirty="0"/>
              <a:t>Prior reconciling items have cleared</a:t>
            </a:r>
          </a:p>
          <a:p>
            <a:pPr>
              <a:buFont typeface="Wingdings" panose="05000000000000000000" pitchFamily="2" charset="2"/>
              <a:buChar char="Ø"/>
            </a:pPr>
            <a:r>
              <a:rPr lang="en-US" dirty="0"/>
              <a:t>Composition of amounts held in the registry</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910610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a:bodyPr>
          <a:lstStyle/>
          <a:p>
            <a:pPr marL="0" indent="0">
              <a:buNone/>
            </a:pPr>
            <a:r>
              <a:rPr lang="en-US" b="1" dirty="0"/>
              <a:t>Additional Controls</a:t>
            </a:r>
          </a:p>
          <a:p>
            <a:pPr marL="0" indent="0">
              <a:buNone/>
            </a:pPr>
            <a:endParaRPr lang="en-US" sz="1000" dirty="0"/>
          </a:p>
          <a:p>
            <a:pPr marL="0" indent="0">
              <a:buNone/>
            </a:pPr>
            <a:r>
              <a:rPr lang="en-US" dirty="0"/>
              <a:t>Staffing</a:t>
            </a:r>
          </a:p>
          <a:p>
            <a:pPr>
              <a:buFont typeface="Wingdings" panose="05000000000000000000" pitchFamily="2" charset="2"/>
              <a:buChar char="Ø"/>
            </a:pPr>
            <a:r>
              <a:rPr lang="en-US" dirty="0"/>
              <a:t>Rotating duties among staff</a:t>
            </a:r>
          </a:p>
          <a:p>
            <a:pPr>
              <a:buFont typeface="Wingdings" panose="05000000000000000000" pitchFamily="2" charset="2"/>
              <a:buChar char="Ø"/>
            </a:pPr>
            <a:r>
              <a:rPr lang="en-US" dirty="0"/>
              <a:t>Enforcing vacations</a:t>
            </a:r>
          </a:p>
          <a:p>
            <a:pPr>
              <a:buFont typeface="Wingdings" panose="05000000000000000000" pitchFamily="2" charset="2"/>
              <a:buChar char="Ø"/>
            </a:pPr>
            <a:r>
              <a:rPr lang="en-US" dirty="0"/>
              <a:t>Exit reviews</a:t>
            </a:r>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p:txBody>
          <a:bodyPr/>
          <a:lstStyle/>
          <a:p>
            <a:r>
              <a:rPr lang="en-US" dirty="0"/>
              <a:t>Performing an Audit</a:t>
            </a:r>
          </a:p>
        </p:txBody>
      </p:sp>
    </p:spTree>
    <p:extLst>
      <p:ext uri="{BB962C8B-B14F-4D97-AF65-F5344CB8AC3E}">
        <p14:creationId xmlns:p14="http://schemas.microsoft.com/office/powerpoint/2010/main" val="396190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8818C-25F2-FAB1-9819-67D91B01EEB2}"/>
              </a:ext>
            </a:extLst>
          </p:cNvPr>
          <p:cNvSpPr>
            <a:spLocks noGrp="1"/>
          </p:cNvSpPr>
          <p:nvPr>
            <p:ph type="body" sz="quarter" idx="15"/>
          </p:nvPr>
        </p:nvSpPr>
        <p:spPr>
          <a:xfrm>
            <a:off x="1" y="4453418"/>
            <a:ext cx="12191999" cy="1044411"/>
          </a:xfrm>
        </p:spPr>
        <p:txBody>
          <a:bodyPr>
            <a:normAutofit fontScale="92500" lnSpcReduction="10000"/>
          </a:bodyPr>
          <a:lstStyle/>
          <a:p>
            <a:endParaRPr lang="en-US" dirty="0"/>
          </a:p>
          <a:p>
            <a:r>
              <a:rPr lang="en-US" dirty="0"/>
              <a:t>Helpful Resources</a:t>
            </a:r>
          </a:p>
        </p:txBody>
      </p:sp>
    </p:spTree>
    <p:extLst>
      <p:ext uri="{BB962C8B-B14F-4D97-AF65-F5344CB8AC3E}">
        <p14:creationId xmlns:p14="http://schemas.microsoft.com/office/powerpoint/2010/main" val="657363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38F14B-05FC-B547-AD0F-CDAFB34DA1FB}"/>
              </a:ext>
            </a:extLst>
          </p:cNvPr>
          <p:cNvSpPr>
            <a:spLocks noGrp="1"/>
          </p:cNvSpPr>
          <p:nvPr>
            <p:ph type="body" sz="quarter" idx="13"/>
          </p:nvPr>
        </p:nvSpPr>
        <p:spPr>
          <a:xfrm>
            <a:off x="871969" y="1292156"/>
            <a:ext cx="9463521" cy="4551000"/>
          </a:xfrm>
        </p:spPr>
        <p:txBody>
          <a:bodyPr>
            <a:normAutofit lnSpcReduction="10000"/>
          </a:bodyPr>
          <a:lstStyle/>
          <a:p>
            <a:pPr>
              <a:buFont typeface="Wingdings" panose="05000000000000000000" pitchFamily="2" charset="2"/>
              <a:buChar char="Ø"/>
            </a:pPr>
            <a:r>
              <a:rPr lang="en-US" dirty="0"/>
              <a:t>Texas Constitution, Statutes, AG Opinions</a:t>
            </a:r>
          </a:p>
          <a:p>
            <a:pPr>
              <a:buFont typeface="Wingdings" panose="05000000000000000000" pitchFamily="2" charset="2"/>
              <a:buChar char="Ø"/>
            </a:pPr>
            <a:r>
              <a:rPr lang="en-US" dirty="0"/>
              <a:t>Texas County Auditor Handbook</a:t>
            </a:r>
          </a:p>
          <a:p>
            <a:pPr>
              <a:buFont typeface="Wingdings" panose="05000000000000000000" pitchFamily="2" charset="2"/>
              <a:buChar char="Ø"/>
            </a:pPr>
            <a:r>
              <a:rPr lang="en-US" dirty="0"/>
              <a:t>Texas Justice Court Training Center </a:t>
            </a:r>
            <a:r>
              <a:rPr lang="en-US" dirty="0" err="1"/>
              <a:t>Deskbooks</a:t>
            </a:r>
            <a:endParaRPr lang="en-US" dirty="0"/>
          </a:p>
          <a:p>
            <a:pPr lvl="1"/>
            <a:r>
              <a:rPr lang="en-US" dirty="0"/>
              <a:t>Fines, Fees, and Costs</a:t>
            </a:r>
          </a:p>
          <a:p>
            <a:pPr lvl="1"/>
            <a:r>
              <a:rPr lang="en-US" dirty="0"/>
              <a:t>Evictions</a:t>
            </a:r>
          </a:p>
          <a:p>
            <a:pPr lvl="1"/>
            <a:r>
              <a:rPr lang="en-US" dirty="0"/>
              <a:t>Criminal</a:t>
            </a:r>
          </a:p>
          <a:p>
            <a:pPr lvl="1"/>
            <a:r>
              <a:rPr lang="en-US" dirty="0"/>
              <a:t>Civil</a:t>
            </a:r>
          </a:p>
          <a:p>
            <a:pPr>
              <a:buFont typeface="Wingdings" panose="05000000000000000000" pitchFamily="2" charset="2"/>
              <a:buChar char="Ø"/>
            </a:pPr>
            <a:r>
              <a:rPr lang="en-US" dirty="0"/>
              <a:t>2021 Guide to Texas Laws for County Officials</a:t>
            </a:r>
          </a:p>
          <a:p>
            <a:pPr>
              <a:buFont typeface="Wingdings" panose="05000000000000000000" pitchFamily="2" charset="2"/>
              <a:buChar char="Ø"/>
            </a:pPr>
            <a:r>
              <a:rPr lang="en-US" dirty="0"/>
              <a:t>2023 Oath and Bond Requirements for County Officials</a:t>
            </a:r>
          </a:p>
          <a:p>
            <a:pPr>
              <a:buFont typeface="Wingdings" panose="05000000000000000000" pitchFamily="2" charset="2"/>
              <a:buChar char="Ø"/>
            </a:pPr>
            <a:r>
              <a:rPr lang="en-US" dirty="0"/>
              <a:t>County / Department Policies and Procedures</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DA50450D-DEF8-33CF-5D84-129065EB7FA9}"/>
              </a:ext>
            </a:extLst>
          </p:cNvPr>
          <p:cNvSpPr>
            <a:spLocks noGrp="1"/>
          </p:cNvSpPr>
          <p:nvPr>
            <p:ph type="body" sz="quarter" idx="15"/>
          </p:nvPr>
        </p:nvSpPr>
        <p:spPr>
          <a:xfrm>
            <a:off x="361314" y="433705"/>
            <a:ext cx="8999856" cy="692966"/>
          </a:xfrm>
        </p:spPr>
        <p:txBody>
          <a:bodyPr>
            <a:normAutofit/>
          </a:bodyPr>
          <a:lstStyle/>
          <a:p>
            <a:r>
              <a:rPr lang="en-US" dirty="0"/>
              <a:t>Helpful Resources</a:t>
            </a:r>
          </a:p>
        </p:txBody>
      </p:sp>
    </p:spTree>
    <p:extLst>
      <p:ext uri="{BB962C8B-B14F-4D97-AF65-F5344CB8AC3E}">
        <p14:creationId xmlns:p14="http://schemas.microsoft.com/office/powerpoint/2010/main" val="62732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8818C-25F2-FAB1-9819-67D91B01EEB2}"/>
              </a:ext>
            </a:extLst>
          </p:cNvPr>
          <p:cNvSpPr>
            <a:spLocks noGrp="1"/>
          </p:cNvSpPr>
          <p:nvPr>
            <p:ph type="body" sz="quarter" idx="15"/>
          </p:nvPr>
        </p:nvSpPr>
        <p:spPr>
          <a:xfrm>
            <a:off x="1" y="4453418"/>
            <a:ext cx="12191999" cy="1044411"/>
          </a:xfrm>
        </p:spPr>
        <p:txBody>
          <a:bodyPr>
            <a:normAutofit fontScale="92500" lnSpcReduction="10000"/>
          </a:bodyPr>
          <a:lstStyle/>
          <a:p>
            <a:endParaRPr lang="en-US" dirty="0"/>
          </a:p>
          <a:p>
            <a:r>
              <a:rPr lang="en-US" dirty="0"/>
              <a:t>QUESTIONS?</a:t>
            </a:r>
          </a:p>
        </p:txBody>
      </p:sp>
    </p:spTree>
    <p:extLst>
      <p:ext uri="{BB962C8B-B14F-4D97-AF65-F5344CB8AC3E}">
        <p14:creationId xmlns:p14="http://schemas.microsoft.com/office/powerpoint/2010/main" val="216225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EBC7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A9B9A4-AE73-C74E-0185-34B982D29F58}"/>
              </a:ext>
            </a:extLst>
          </p:cNvPr>
          <p:cNvSpPr txBox="1"/>
          <p:nvPr/>
        </p:nvSpPr>
        <p:spPr>
          <a:xfrm>
            <a:off x="2733962" y="494346"/>
            <a:ext cx="6724073" cy="830997"/>
          </a:xfrm>
          <a:prstGeom prst="rect">
            <a:avLst/>
          </a:prstGeom>
          <a:noFill/>
        </p:spPr>
        <p:txBody>
          <a:bodyPr wrap="square" rtlCol="0">
            <a:spAutoFit/>
          </a:bodyPr>
          <a:lstStyle/>
          <a:p>
            <a:pPr algn="ctr"/>
            <a:r>
              <a:rPr lang="en-US" sz="4800" dirty="0">
                <a:solidFill>
                  <a:srgbClr val="1D2856"/>
                </a:solidFill>
                <a:latin typeface="Arial Black" panose="020B0A04020102020204" pitchFamily="34" charset="0"/>
              </a:rPr>
              <a:t>TACA Talk Joke</a:t>
            </a:r>
          </a:p>
        </p:txBody>
      </p:sp>
      <p:pic>
        <p:nvPicPr>
          <p:cNvPr id="4" name="Picture 2" descr="Security meme: 75 funny cyber security memes &amp; compliance memes 2023">
            <a:extLst>
              <a:ext uri="{FF2B5EF4-FFF2-40B4-BE49-F238E27FC236}">
                <a16:creationId xmlns:a16="http://schemas.microsoft.com/office/drawing/2014/main" id="{DA129B00-2BB2-3F41-7CD0-EC862E936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5864" y="1749733"/>
            <a:ext cx="6840272" cy="4349409"/>
          </a:xfrm>
          <a:prstGeom prst="rect">
            <a:avLst/>
          </a:prstGeom>
          <a:noFill/>
          <a:ln w="76200">
            <a:solidFill>
              <a:srgbClr val="1D28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809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EBC73"/>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A9B9A4-AE73-C74E-0185-34B982D29F58}"/>
              </a:ext>
            </a:extLst>
          </p:cNvPr>
          <p:cNvSpPr txBox="1"/>
          <p:nvPr/>
        </p:nvSpPr>
        <p:spPr>
          <a:xfrm>
            <a:off x="2733962" y="494346"/>
            <a:ext cx="6724073" cy="830997"/>
          </a:xfrm>
          <a:prstGeom prst="rect">
            <a:avLst/>
          </a:prstGeom>
          <a:noFill/>
        </p:spPr>
        <p:txBody>
          <a:bodyPr wrap="square" rtlCol="0">
            <a:spAutoFit/>
          </a:bodyPr>
          <a:lstStyle/>
          <a:p>
            <a:pPr algn="ctr"/>
            <a:r>
              <a:rPr lang="en-US" sz="4800">
                <a:solidFill>
                  <a:srgbClr val="1D2856"/>
                </a:solidFill>
                <a:latin typeface="Arial Black" panose="020B0A04020102020204" pitchFamily="34" charset="0"/>
              </a:rPr>
              <a:t>TACA Talk Joke</a:t>
            </a:r>
            <a:endParaRPr lang="en-US" sz="4800" dirty="0">
              <a:solidFill>
                <a:srgbClr val="1D2856"/>
              </a:solidFill>
              <a:latin typeface="Arial Black" panose="020B0A04020102020204" pitchFamily="34" charset="0"/>
            </a:endParaRPr>
          </a:p>
        </p:txBody>
      </p:sp>
      <p:pic>
        <p:nvPicPr>
          <p:cNvPr id="2" name="Picture 2" descr="audits | Tax Guru - Ker$tetter Letter | Page 3">
            <a:extLst>
              <a:ext uri="{FF2B5EF4-FFF2-40B4-BE49-F238E27FC236}">
                <a16:creationId xmlns:a16="http://schemas.microsoft.com/office/drawing/2014/main" id="{958ABDB6-9AD3-2339-4FF5-FD0EF7E9D6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59951" y="1853439"/>
            <a:ext cx="5272094" cy="4286145"/>
          </a:xfrm>
          <a:prstGeom prst="rect">
            <a:avLst/>
          </a:prstGeom>
          <a:noFill/>
          <a:ln w="76200">
            <a:solidFill>
              <a:srgbClr val="1D285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934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8818C-25F2-FAB1-9819-67D91B01EEB2}"/>
              </a:ext>
            </a:extLst>
          </p:cNvPr>
          <p:cNvSpPr>
            <a:spLocks noGrp="1"/>
          </p:cNvSpPr>
          <p:nvPr>
            <p:ph type="body" sz="quarter" idx="15"/>
          </p:nvPr>
        </p:nvSpPr>
        <p:spPr>
          <a:xfrm>
            <a:off x="1" y="4453419"/>
            <a:ext cx="12191999" cy="692966"/>
          </a:xfrm>
        </p:spPr>
        <p:txBody>
          <a:bodyPr/>
          <a:lstStyle/>
          <a:p>
            <a:r>
              <a:rPr lang="en-US" dirty="0"/>
              <a:t>Contact Information</a:t>
            </a:r>
          </a:p>
        </p:txBody>
      </p:sp>
      <p:sp>
        <p:nvSpPr>
          <p:cNvPr id="3" name="Text Placeholder 2">
            <a:extLst>
              <a:ext uri="{FF2B5EF4-FFF2-40B4-BE49-F238E27FC236}">
                <a16:creationId xmlns:a16="http://schemas.microsoft.com/office/drawing/2014/main" id="{8AD30022-6277-B9FB-A664-11CFCBD68B50}"/>
              </a:ext>
            </a:extLst>
          </p:cNvPr>
          <p:cNvSpPr>
            <a:spLocks noGrp="1"/>
          </p:cNvSpPr>
          <p:nvPr>
            <p:ph type="body" sz="quarter" idx="14"/>
          </p:nvPr>
        </p:nvSpPr>
        <p:spPr>
          <a:xfrm>
            <a:off x="0" y="5146385"/>
            <a:ext cx="12192000" cy="365124"/>
          </a:xfrm>
        </p:spPr>
        <p:txBody>
          <a:bodyPr>
            <a:normAutofit fontScale="85000" lnSpcReduction="20000"/>
          </a:bodyPr>
          <a:lstStyle/>
          <a:p>
            <a:r>
              <a:rPr lang="en-US" dirty="0"/>
              <a:t>Kim Trussell						Kara Hoekstra</a:t>
            </a:r>
          </a:p>
          <a:p>
            <a:endParaRPr lang="en-US" dirty="0"/>
          </a:p>
        </p:txBody>
      </p:sp>
      <p:sp>
        <p:nvSpPr>
          <p:cNvPr id="4" name="TextBox 3">
            <a:extLst>
              <a:ext uri="{FF2B5EF4-FFF2-40B4-BE49-F238E27FC236}">
                <a16:creationId xmlns:a16="http://schemas.microsoft.com/office/drawing/2014/main" id="{FDFF7C7D-754E-D90B-CFF7-6258E8D64FF3}"/>
              </a:ext>
            </a:extLst>
          </p:cNvPr>
          <p:cNvSpPr txBox="1"/>
          <p:nvPr/>
        </p:nvSpPr>
        <p:spPr>
          <a:xfrm>
            <a:off x="960120" y="5406390"/>
            <a:ext cx="3577590" cy="646331"/>
          </a:xfrm>
          <a:prstGeom prst="rect">
            <a:avLst/>
          </a:prstGeom>
          <a:noFill/>
        </p:spPr>
        <p:txBody>
          <a:bodyPr wrap="square" rtlCol="0">
            <a:spAutoFit/>
          </a:bodyPr>
          <a:lstStyle/>
          <a:p>
            <a:pPr algn="ctr"/>
            <a:r>
              <a:rPr lang="en-US" dirty="0"/>
              <a:t>817-884-1010</a:t>
            </a:r>
          </a:p>
          <a:p>
            <a:pPr algn="ctr"/>
            <a:r>
              <a:rPr lang="en-US" dirty="0"/>
              <a:t>kdtrussell@tarrantcountytx.gov</a:t>
            </a:r>
          </a:p>
        </p:txBody>
      </p:sp>
      <p:sp>
        <p:nvSpPr>
          <p:cNvPr id="5" name="TextBox 4">
            <a:extLst>
              <a:ext uri="{FF2B5EF4-FFF2-40B4-BE49-F238E27FC236}">
                <a16:creationId xmlns:a16="http://schemas.microsoft.com/office/drawing/2014/main" id="{CA5ED82F-A66B-98CC-D433-F70F8A9745FC}"/>
              </a:ext>
            </a:extLst>
          </p:cNvPr>
          <p:cNvSpPr txBox="1"/>
          <p:nvPr/>
        </p:nvSpPr>
        <p:spPr>
          <a:xfrm>
            <a:off x="7501890" y="5406389"/>
            <a:ext cx="3577590" cy="646331"/>
          </a:xfrm>
          <a:prstGeom prst="rect">
            <a:avLst/>
          </a:prstGeom>
          <a:noFill/>
        </p:spPr>
        <p:txBody>
          <a:bodyPr wrap="square" rtlCol="0">
            <a:spAutoFit/>
          </a:bodyPr>
          <a:lstStyle/>
          <a:p>
            <a:pPr algn="ctr"/>
            <a:r>
              <a:rPr lang="en-US" dirty="0"/>
              <a:t>817-884-2614</a:t>
            </a:r>
          </a:p>
          <a:p>
            <a:pPr algn="ctr"/>
            <a:r>
              <a:rPr lang="en-US" dirty="0"/>
              <a:t>kdhoekstra@tarrantcountytx.gov</a:t>
            </a:r>
          </a:p>
        </p:txBody>
      </p:sp>
    </p:spTree>
    <p:extLst>
      <p:ext uri="{BB962C8B-B14F-4D97-AF65-F5344CB8AC3E}">
        <p14:creationId xmlns:p14="http://schemas.microsoft.com/office/powerpoint/2010/main" val="243101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A2458">
                <a:alpha val="92000"/>
              </a:srgbClr>
            </a:gs>
            <a:gs pos="41000">
              <a:srgbClr val="0A2458">
                <a:alpha val="92000"/>
              </a:srgbClr>
            </a:gs>
            <a:gs pos="100000">
              <a:schemeClr val="bg1"/>
            </a:gs>
            <a:gs pos="77000">
              <a:schemeClr val="bg1"/>
            </a:gs>
          </a:gsLst>
          <a:lin ang="5400000" scaled="1"/>
        </a:gra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98F82-EE69-1143-00CC-65DA4732BCB6}"/>
              </a:ext>
            </a:extLst>
          </p:cNvPr>
          <p:cNvSpPr>
            <a:spLocks noGrp="1"/>
          </p:cNvSpPr>
          <p:nvPr>
            <p:ph type="body" sz="quarter" idx="13"/>
          </p:nvPr>
        </p:nvSpPr>
        <p:spPr>
          <a:xfrm>
            <a:off x="1245870" y="1384664"/>
            <a:ext cx="5737860" cy="5108211"/>
          </a:xfrm>
        </p:spPr>
        <p:txBody>
          <a:bodyPr>
            <a:normAutofit/>
          </a:bodyPr>
          <a:lstStyle/>
          <a:p>
            <a:r>
              <a:rPr lang="en-US" dirty="0"/>
              <a:t>Understanding JP Operations</a:t>
            </a:r>
          </a:p>
          <a:p>
            <a:r>
              <a:rPr lang="en-US" dirty="0"/>
              <a:t>Statutes for the Auditor</a:t>
            </a:r>
          </a:p>
          <a:p>
            <a:r>
              <a:rPr lang="en-US" dirty="0"/>
              <a:t>Performing an Audit</a:t>
            </a:r>
          </a:p>
          <a:p>
            <a:r>
              <a:rPr lang="en-US" dirty="0"/>
              <a:t>Additional Resources</a:t>
            </a:r>
          </a:p>
          <a:p>
            <a:endParaRPr lang="en-US" dirty="0"/>
          </a:p>
        </p:txBody>
      </p:sp>
      <p:sp>
        <p:nvSpPr>
          <p:cNvPr id="4" name="Text Placeholder 3">
            <a:extLst>
              <a:ext uri="{FF2B5EF4-FFF2-40B4-BE49-F238E27FC236}">
                <a16:creationId xmlns:a16="http://schemas.microsoft.com/office/drawing/2014/main" id="{2A60C4E7-9DAF-485B-1091-51283F9C3B9F}"/>
              </a:ext>
            </a:extLst>
          </p:cNvPr>
          <p:cNvSpPr>
            <a:spLocks noGrp="1"/>
          </p:cNvSpPr>
          <p:nvPr>
            <p:ph type="body" sz="quarter" idx="15"/>
          </p:nvPr>
        </p:nvSpPr>
        <p:spPr>
          <a:xfrm>
            <a:off x="1056865" y="365125"/>
            <a:ext cx="4840595" cy="692966"/>
          </a:xfrm>
        </p:spPr>
        <p:txBody>
          <a:bodyPr>
            <a:normAutofit fontScale="85000" lnSpcReduction="20000"/>
          </a:bodyPr>
          <a:lstStyle/>
          <a:p>
            <a:r>
              <a:rPr lang="en-US" sz="6400" dirty="0"/>
              <a:t>Overview </a:t>
            </a:r>
            <a:endParaRPr lang="en-US" sz="6400" b="0" i="1" dirty="0"/>
          </a:p>
        </p:txBody>
      </p:sp>
      <p:pic>
        <p:nvPicPr>
          <p:cNvPr id="1028" name="Picture 4" descr="What is an IT auditor? A vital role for risk assessment | CIO">
            <a:extLst>
              <a:ext uri="{FF2B5EF4-FFF2-40B4-BE49-F238E27FC236}">
                <a16:creationId xmlns:a16="http://schemas.microsoft.com/office/drawing/2014/main" id="{7FA687AF-7FA5-AA6C-3E94-2BDB688BA752}"/>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9364" r="29364"/>
          <a:stretch>
            <a:fillRect/>
          </a:stretch>
        </p:blipFill>
        <p:spPr bwMode="auto">
          <a:xfrm>
            <a:off x="7092851" y="365125"/>
            <a:ext cx="3650130" cy="58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79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a:xfrm>
            <a:off x="3163615" y="411307"/>
            <a:ext cx="5864770" cy="692966"/>
          </a:xfrm>
        </p:spPr>
        <p:txBody>
          <a:bodyPr/>
          <a:lstStyle/>
          <a:p>
            <a:pPr algn="ctr"/>
            <a:r>
              <a:rPr lang="en-US" dirty="0"/>
              <a:t>JP Trivia</a:t>
            </a:r>
          </a:p>
          <a:p>
            <a:endParaRPr lang="en-US" dirty="0"/>
          </a:p>
        </p:txBody>
      </p:sp>
      <p:sp>
        <p:nvSpPr>
          <p:cNvPr id="4" name="Text Placeholder 3">
            <a:extLst>
              <a:ext uri="{FF2B5EF4-FFF2-40B4-BE49-F238E27FC236}">
                <a16:creationId xmlns:a16="http://schemas.microsoft.com/office/drawing/2014/main" id="{46D373D3-53BD-E76F-327F-4A0D9D7777B7}"/>
              </a:ext>
            </a:extLst>
          </p:cNvPr>
          <p:cNvSpPr>
            <a:spLocks noGrp="1"/>
          </p:cNvSpPr>
          <p:nvPr>
            <p:ph type="body" sz="quarter" idx="16"/>
          </p:nvPr>
        </p:nvSpPr>
        <p:spPr>
          <a:xfrm>
            <a:off x="2025468" y="1384662"/>
            <a:ext cx="8141064" cy="2901010"/>
          </a:xfrm>
        </p:spPr>
        <p:txBody>
          <a:bodyPr>
            <a:normAutofit fontScale="32500" lnSpcReduction="20000"/>
          </a:bodyPr>
          <a:lstStyle/>
          <a:p>
            <a:pPr marL="0" indent="0" algn="ctr">
              <a:buNone/>
            </a:pPr>
            <a:r>
              <a:rPr lang="en-US" sz="11100" dirty="0">
                <a:solidFill>
                  <a:srgbClr val="1D2856"/>
                </a:solidFill>
                <a:latin typeface="Arial" panose="020B0604020202020204" pitchFamily="34" charset="0"/>
                <a:cs typeface="Arial" panose="020B0604020202020204" pitchFamily="34" charset="0"/>
              </a:rPr>
              <a:t>TRUE or FALSE</a:t>
            </a:r>
          </a:p>
          <a:p>
            <a:pPr algn="ctr"/>
            <a:endParaRPr lang="en-US" sz="8600" dirty="0">
              <a:solidFill>
                <a:srgbClr val="000000"/>
              </a:solidFill>
            </a:endParaRPr>
          </a:p>
          <a:p>
            <a:pPr marL="0" indent="0" algn="ctr">
              <a:buNone/>
            </a:pPr>
            <a:r>
              <a:rPr lang="en-US" sz="8600" dirty="0">
                <a:solidFill>
                  <a:srgbClr val="1D2856"/>
                </a:solidFill>
                <a:latin typeface="Arial" panose="020B0604020202020204" pitchFamily="34" charset="0"/>
                <a:cs typeface="Arial" panose="020B0604020202020204" pitchFamily="34" charset="0"/>
              </a:rPr>
              <a:t>An 18-year-old high school student is eligible to run for JP so long as they have been a Texas resident for 12 months, a District resident for 6 months, and are registered to vote in the area of office sought.</a:t>
            </a:r>
          </a:p>
          <a:p>
            <a:pPr marL="0" indent="0">
              <a:buNone/>
            </a:pPr>
            <a:endParaRPr lang="en-US" dirty="0"/>
          </a:p>
        </p:txBody>
      </p:sp>
      <p:sp>
        <p:nvSpPr>
          <p:cNvPr id="5" name="TextBox 4">
            <a:extLst>
              <a:ext uri="{FF2B5EF4-FFF2-40B4-BE49-F238E27FC236}">
                <a16:creationId xmlns:a16="http://schemas.microsoft.com/office/drawing/2014/main" id="{767396BD-65DF-481D-72C4-EE70D1C2417D}"/>
              </a:ext>
            </a:extLst>
          </p:cNvPr>
          <p:cNvSpPr txBox="1"/>
          <p:nvPr/>
        </p:nvSpPr>
        <p:spPr>
          <a:xfrm>
            <a:off x="4137170" y="4421728"/>
            <a:ext cx="3917658" cy="646331"/>
          </a:xfrm>
          <a:prstGeom prst="rect">
            <a:avLst/>
          </a:prstGeom>
          <a:noFill/>
        </p:spPr>
        <p:txBody>
          <a:bodyPr wrap="square" rtlCol="0">
            <a:spAutoFit/>
          </a:bodyPr>
          <a:lstStyle/>
          <a:p>
            <a:pPr algn="ctr"/>
            <a:r>
              <a:rPr lang="en-US" sz="3600" dirty="0">
                <a:solidFill>
                  <a:srgbClr val="803B21"/>
                </a:solidFill>
                <a:latin typeface="Arial" panose="020B0604020202020204" pitchFamily="34" charset="0"/>
                <a:cs typeface="Arial" panose="020B0604020202020204" pitchFamily="34" charset="0"/>
              </a:rPr>
              <a:t>TRUE</a:t>
            </a:r>
          </a:p>
        </p:txBody>
      </p:sp>
      <p:sp>
        <p:nvSpPr>
          <p:cNvPr id="6" name="TextBox 5">
            <a:extLst>
              <a:ext uri="{FF2B5EF4-FFF2-40B4-BE49-F238E27FC236}">
                <a16:creationId xmlns:a16="http://schemas.microsoft.com/office/drawing/2014/main" id="{410A1349-A3F1-CDB3-7690-74B884A8DE3F}"/>
              </a:ext>
            </a:extLst>
          </p:cNvPr>
          <p:cNvSpPr txBox="1"/>
          <p:nvPr/>
        </p:nvSpPr>
        <p:spPr>
          <a:xfrm>
            <a:off x="3121405" y="5068059"/>
            <a:ext cx="5949189" cy="523220"/>
          </a:xfrm>
          <a:prstGeom prst="rect">
            <a:avLst/>
          </a:prstGeom>
          <a:noFill/>
        </p:spPr>
        <p:txBody>
          <a:bodyPr wrap="square" rtlCol="0">
            <a:spAutoFit/>
          </a:bodyPr>
          <a:lstStyle/>
          <a:p>
            <a:pPr algn="ctr"/>
            <a:r>
              <a:rPr lang="en-US" sz="2800" dirty="0">
                <a:solidFill>
                  <a:srgbClr val="1D2856"/>
                </a:solidFill>
                <a:latin typeface="Arial" panose="020B0604020202020204" pitchFamily="34" charset="0"/>
                <a:cs typeface="Arial" panose="020B0604020202020204" pitchFamily="34" charset="0"/>
              </a:rPr>
              <a:t>Texas Secretary of State</a:t>
            </a:r>
          </a:p>
        </p:txBody>
      </p:sp>
    </p:spTree>
    <p:extLst>
      <p:ext uri="{BB962C8B-B14F-4D97-AF65-F5344CB8AC3E}">
        <p14:creationId xmlns:p14="http://schemas.microsoft.com/office/powerpoint/2010/main" val="10317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a:xfrm>
            <a:off x="3163615" y="411307"/>
            <a:ext cx="5864770" cy="692966"/>
          </a:xfrm>
        </p:spPr>
        <p:txBody>
          <a:bodyPr/>
          <a:lstStyle/>
          <a:p>
            <a:pPr algn="ctr"/>
            <a:r>
              <a:rPr lang="en-US" dirty="0"/>
              <a:t>JP Trivia</a:t>
            </a:r>
          </a:p>
          <a:p>
            <a:endParaRPr lang="en-US" dirty="0"/>
          </a:p>
        </p:txBody>
      </p:sp>
      <p:sp>
        <p:nvSpPr>
          <p:cNvPr id="4" name="Text Placeholder 3">
            <a:extLst>
              <a:ext uri="{FF2B5EF4-FFF2-40B4-BE49-F238E27FC236}">
                <a16:creationId xmlns:a16="http://schemas.microsoft.com/office/drawing/2014/main" id="{46D373D3-53BD-E76F-327F-4A0D9D7777B7}"/>
              </a:ext>
            </a:extLst>
          </p:cNvPr>
          <p:cNvSpPr>
            <a:spLocks noGrp="1"/>
          </p:cNvSpPr>
          <p:nvPr>
            <p:ph type="body" sz="quarter" idx="16"/>
          </p:nvPr>
        </p:nvSpPr>
        <p:spPr>
          <a:xfrm>
            <a:off x="2025467" y="1700422"/>
            <a:ext cx="8141064" cy="2125156"/>
          </a:xfrm>
        </p:spPr>
        <p:txBody>
          <a:bodyPr>
            <a:normAutofit/>
          </a:bodyPr>
          <a:lstStyle/>
          <a:p>
            <a:pPr marL="0" indent="0" algn="ctr">
              <a:buNone/>
            </a:pPr>
            <a:r>
              <a:rPr lang="en-US" sz="3600" dirty="0">
                <a:solidFill>
                  <a:srgbClr val="1D2856"/>
                </a:solidFill>
                <a:latin typeface="Arial" panose="020B0604020202020204" pitchFamily="34" charset="0"/>
                <a:cs typeface="Arial" panose="020B0604020202020204" pitchFamily="34" charset="0"/>
              </a:rPr>
              <a:t>YES</a:t>
            </a:r>
            <a:r>
              <a:rPr lang="en-US" sz="4200" dirty="0">
                <a:solidFill>
                  <a:srgbClr val="1D2856"/>
                </a:solidFill>
                <a:latin typeface="Arial" panose="020B0604020202020204" pitchFamily="34" charset="0"/>
                <a:cs typeface="Arial" panose="020B0604020202020204" pitchFamily="34" charset="0"/>
              </a:rPr>
              <a:t> </a:t>
            </a:r>
            <a:r>
              <a:rPr lang="en-US" sz="3600" dirty="0">
                <a:solidFill>
                  <a:srgbClr val="1D2856"/>
                </a:solidFill>
                <a:latin typeface="Arial" panose="020B0604020202020204" pitchFamily="34" charset="0"/>
                <a:cs typeface="Arial" panose="020B0604020202020204" pitchFamily="34" charset="0"/>
              </a:rPr>
              <a:t>or</a:t>
            </a:r>
            <a:r>
              <a:rPr lang="en-US" sz="4200" dirty="0">
                <a:solidFill>
                  <a:srgbClr val="1D2856"/>
                </a:solidFill>
                <a:latin typeface="Arial" panose="020B0604020202020204" pitchFamily="34" charset="0"/>
                <a:cs typeface="Arial" panose="020B0604020202020204" pitchFamily="34" charset="0"/>
              </a:rPr>
              <a:t> </a:t>
            </a:r>
            <a:r>
              <a:rPr lang="en-US" sz="3600" dirty="0">
                <a:solidFill>
                  <a:srgbClr val="1D2856"/>
                </a:solidFill>
                <a:latin typeface="Arial" panose="020B0604020202020204" pitchFamily="34" charset="0"/>
                <a:cs typeface="Arial" panose="020B0604020202020204" pitchFamily="34" charset="0"/>
              </a:rPr>
              <a:t>NO</a:t>
            </a:r>
            <a:endParaRPr lang="en-US" sz="4200" dirty="0">
              <a:solidFill>
                <a:srgbClr val="1D2856"/>
              </a:solidFill>
              <a:latin typeface="Arial" panose="020B0604020202020204" pitchFamily="34" charset="0"/>
              <a:cs typeface="Arial" panose="020B0604020202020204" pitchFamily="34" charset="0"/>
            </a:endParaRPr>
          </a:p>
          <a:p>
            <a:pPr marL="0" indent="0" algn="ctr">
              <a:buNone/>
            </a:pPr>
            <a:endParaRPr lang="en-US" sz="2000" dirty="0">
              <a:solidFill>
                <a:srgbClr val="1D2856"/>
              </a:solidFill>
            </a:endParaRPr>
          </a:p>
          <a:p>
            <a:pPr marL="0" indent="0" algn="ctr">
              <a:buNone/>
            </a:pPr>
            <a:r>
              <a:rPr lang="en-US" dirty="0">
                <a:solidFill>
                  <a:srgbClr val="1D2856"/>
                </a:solidFill>
                <a:latin typeface="Arial" panose="020B0604020202020204" pitchFamily="34" charset="0"/>
                <a:cs typeface="Arial" panose="020B0604020202020204" pitchFamily="34" charset="0"/>
              </a:rPr>
              <a:t>Does a JP need to have a license to practice law?</a:t>
            </a:r>
          </a:p>
          <a:p>
            <a:pPr marL="0" indent="0">
              <a:buNone/>
            </a:pPr>
            <a:endParaRPr lang="en-US" dirty="0"/>
          </a:p>
        </p:txBody>
      </p:sp>
      <p:sp>
        <p:nvSpPr>
          <p:cNvPr id="5" name="TextBox 4">
            <a:extLst>
              <a:ext uri="{FF2B5EF4-FFF2-40B4-BE49-F238E27FC236}">
                <a16:creationId xmlns:a16="http://schemas.microsoft.com/office/drawing/2014/main" id="{767396BD-65DF-481D-72C4-EE70D1C2417D}"/>
              </a:ext>
            </a:extLst>
          </p:cNvPr>
          <p:cNvSpPr txBox="1"/>
          <p:nvPr/>
        </p:nvSpPr>
        <p:spPr>
          <a:xfrm>
            <a:off x="4137170" y="4421728"/>
            <a:ext cx="3917658" cy="646331"/>
          </a:xfrm>
          <a:prstGeom prst="rect">
            <a:avLst/>
          </a:prstGeom>
          <a:noFill/>
        </p:spPr>
        <p:txBody>
          <a:bodyPr wrap="square" rtlCol="0">
            <a:spAutoFit/>
          </a:bodyPr>
          <a:lstStyle/>
          <a:p>
            <a:pPr algn="ctr"/>
            <a:r>
              <a:rPr lang="en-US" sz="3600" dirty="0">
                <a:solidFill>
                  <a:srgbClr val="803B21"/>
                </a:solidFill>
                <a:latin typeface="Arial" panose="020B0604020202020204" pitchFamily="34" charset="0"/>
                <a:cs typeface="Arial" panose="020B0604020202020204" pitchFamily="34" charset="0"/>
              </a:rPr>
              <a:t>NO</a:t>
            </a:r>
          </a:p>
        </p:txBody>
      </p:sp>
      <p:sp>
        <p:nvSpPr>
          <p:cNvPr id="6" name="TextBox 5">
            <a:extLst>
              <a:ext uri="{FF2B5EF4-FFF2-40B4-BE49-F238E27FC236}">
                <a16:creationId xmlns:a16="http://schemas.microsoft.com/office/drawing/2014/main" id="{410A1349-A3F1-CDB3-7690-74B884A8DE3F}"/>
              </a:ext>
            </a:extLst>
          </p:cNvPr>
          <p:cNvSpPr txBox="1"/>
          <p:nvPr/>
        </p:nvSpPr>
        <p:spPr>
          <a:xfrm>
            <a:off x="3121405" y="5068059"/>
            <a:ext cx="5949189" cy="523220"/>
          </a:xfrm>
          <a:prstGeom prst="rect">
            <a:avLst/>
          </a:prstGeom>
          <a:noFill/>
        </p:spPr>
        <p:txBody>
          <a:bodyPr wrap="square" rtlCol="0">
            <a:spAutoFit/>
          </a:bodyPr>
          <a:lstStyle/>
          <a:p>
            <a:pPr algn="ctr"/>
            <a:r>
              <a:rPr lang="en-US" sz="2800" dirty="0">
                <a:solidFill>
                  <a:srgbClr val="1D2856"/>
                </a:solidFill>
                <a:latin typeface="Arial" panose="020B0604020202020204" pitchFamily="34" charset="0"/>
                <a:cs typeface="Arial" panose="020B0604020202020204" pitchFamily="34" charset="0"/>
              </a:rPr>
              <a:t>Texas Secretary of State</a:t>
            </a:r>
          </a:p>
        </p:txBody>
      </p:sp>
    </p:spTree>
    <p:extLst>
      <p:ext uri="{BB962C8B-B14F-4D97-AF65-F5344CB8AC3E}">
        <p14:creationId xmlns:p14="http://schemas.microsoft.com/office/powerpoint/2010/main" val="34584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a:xfrm>
            <a:off x="3163615" y="411307"/>
            <a:ext cx="5864770" cy="692966"/>
          </a:xfrm>
        </p:spPr>
        <p:txBody>
          <a:bodyPr/>
          <a:lstStyle/>
          <a:p>
            <a:pPr algn="ctr"/>
            <a:r>
              <a:rPr lang="en-US" dirty="0"/>
              <a:t>JP Trivia</a:t>
            </a:r>
          </a:p>
          <a:p>
            <a:endParaRPr lang="en-US" dirty="0"/>
          </a:p>
        </p:txBody>
      </p:sp>
      <p:sp>
        <p:nvSpPr>
          <p:cNvPr id="4" name="Text Placeholder 3">
            <a:extLst>
              <a:ext uri="{FF2B5EF4-FFF2-40B4-BE49-F238E27FC236}">
                <a16:creationId xmlns:a16="http://schemas.microsoft.com/office/drawing/2014/main" id="{46D373D3-53BD-E76F-327F-4A0D9D7777B7}"/>
              </a:ext>
            </a:extLst>
          </p:cNvPr>
          <p:cNvSpPr>
            <a:spLocks noGrp="1"/>
          </p:cNvSpPr>
          <p:nvPr>
            <p:ph type="body" sz="quarter" idx="16"/>
          </p:nvPr>
        </p:nvSpPr>
        <p:spPr>
          <a:xfrm>
            <a:off x="2025468" y="1384662"/>
            <a:ext cx="8141064" cy="2901010"/>
          </a:xfrm>
        </p:spPr>
        <p:txBody>
          <a:bodyPr>
            <a:normAutofit fontScale="40000" lnSpcReduction="20000"/>
          </a:bodyPr>
          <a:lstStyle/>
          <a:p>
            <a:pPr marL="0" indent="0" algn="ctr">
              <a:buNone/>
            </a:pPr>
            <a:r>
              <a:rPr lang="en-US" sz="9600" dirty="0">
                <a:solidFill>
                  <a:srgbClr val="1D2856"/>
                </a:solidFill>
                <a:latin typeface="Arial" panose="020B0604020202020204" pitchFamily="34" charset="0"/>
                <a:cs typeface="Arial" panose="020B0604020202020204" pitchFamily="34" charset="0"/>
              </a:rPr>
              <a:t>YES or NO</a:t>
            </a:r>
          </a:p>
          <a:p>
            <a:pPr algn="ctr"/>
            <a:endParaRPr lang="en-US" sz="9600" dirty="0">
              <a:solidFill>
                <a:srgbClr val="000000"/>
              </a:solidFill>
            </a:endParaRPr>
          </a:p>
          <a:p>
            <a:pPr marL="0" indent="0" algn="ctr">
              <a:buNone/>
            </a:pPr>
            <a:r>
              <a:rPr lang="en-US" sz="9600" dirty="0">
                <a:solidFill>
                  <a:srgbClr val="1D2856"/>
                </a:solidFill>
                <a:latin typeface="Arial" panose="020B0604020202020204" pitchFamily="34" charset="0"/>
                <a:cs typeface="Arial" panose="020B0604020202020204" pitchFamily="34" charset="0"/>
              </a:rPr>
              <a:t>Do JP courts have jurisdiction over civil matters in which the amount in controversy is $20,000 or less?</a:t>
            </a:r>
          </a:p>
          <a:p>
            <a:pPr marL="0" indent="0">
              <a:buNone/>
            </a:pPr>
            <a:endParaRPr lang="en-US" dirty="0"/>
          </a:p>
        </p:txBody>
      </p:sp>
      <p:sp>
        <p:nvSpPr>
          <p:cNvPr id="5" name="TextBox 4">
            <a:extLst>
              <a:ext uri="{FF2B5EF4-FFF2-40B4-BE49-F238E27FC236}">
                <a16:creationId xmlns:a16="http://schemas.microsoft.com/office/drawing/2014/main" id="{767396BD-65DF-481D-72C4-EE70D1C2417D}"/>
              </a:ext>
            </a:extLst>
          </p:cNvPr>
          <p:cNvSpPr txBox="1"/>
          <p:nvPr/>
        </p:nvSpPr>
        <p:spPr>
          <a:xfrm>
            <a:off x="4137170" y="4421728"/>
            <a:ext cx="3917658" cy="646331"/>
          </a:xfrm>
          <a:prstGeom prst="rect">
            <a:avLst/>
          </a:prstGeom>
          <a:noFill/>
        </p:spPr>
        <p:txBody>
          <a:bodyPr wrap="square" rtlCol="0">
            <a:spAutoFit/>
          </a:bodyPr>
          <a:lstStyle/>
          <a:p>
            <a:pPr algn="ctr"/>
            <a:r>
              <a:rPr lang="en-US" sz="3600" dirty="0">
                <a:solidFill>
                  <a:srgbClr val="803B21"/>
                </a:solidFill>
                <a:latin typeface="Arial" panose="020B0604020202020204" pitchFamily="34" charset="0"/>
                <a:cs typeface="Arial" panose="020B0604020202020204" pitchFamily="34" charset="0"/>
              </a:rPr>
              <a:t>YES</a:t>
            </a:r>
          </a:p>
        </p:txBody>
      </p:sp>
      <p:sp>
        <p:nvSpPr>
          <p:cNvPr id="6" name="TextBox 5">
            <a:extLst>
              <a:ext uri="{FF2B5EF4-FFF2-40B4-BE49-F238E27FC236}">
                <a16:creationId xmlns:a16="http://schemas.microsoft.com/office/drawing/2014/main" id="{410A1349-A3F1-CDB3-7690-74B884A8DE3F}"/>
              </a:ext>
            </a:extLst>
          </p:cNvPr>
          <p:cNvSpPr txBox="1"/>
          <p:nvPr/>
        </p:nvSpPr>
        <p:spPr>
          <a:xfrm>
            <a:off x="3121405" y="5068059"/>
            <a:ext cx="5949189" cy="523220"/>
          </a:xfrm>
          <a:prstGeom prst="rect">
            <a:avLst/>
          </a:prstGeom>
          <a:noFill/>
        </p:spPr>
        <p:txBody>
          <a:bodyPr wrap="square" rtlCol="0">
            <a:spAutoFit/>
          </a:bodyPr>
          <a:lstStyle/>
          <a:p>
            <a:pPr algn="ctr"/>
            <a:r>
              <a:rPr lang="en-US" sz="2800" dirty="0">
                <a:solidFill>
                  <a:srgbClr val="1D2856"/>
                </a:solidFill>
                <a:latin typeface="Arial" panose="020B0604020202020204" pitchFamily="34" charset="0"/>
                <a:cs typeface="Arial" panose="020B0604020202020204" pitchFamily="34" charset="0"/>
              </a:rPr>
              <a:t>Government Code 23.031(a)(1)</a:t>
            </a:r>
          </a:p>
        </p:txBody>
      </p:sp>
    </p:spTree>
    <p:extLst>
      <p:ext uri="{BB962C8B-B14F-4D97-AF65-F5344CB8AC3E}">
        <p14:creationId xmlns:p14="http://schemas.microsoft.com/office/powerpoint/2010/main" val="149063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a:xfrm>
            <a:off x="3163615" y="411307"/>
            <a:ext cx="5864770" cy="692966"/>
          </a:xfrm>
        </p:spPr>
        <p:txBody>
          <a:bodyPr/>
          <a:lstStyle/>
          <a:p>
            <a:pPr algn="ctr"/>
            <a:r>
              <a:rPr lang="en-US" dirty="0"/>
              <a:t>JP Trivia</a:t>
            </a:r>
          </a:p>
          <a:p>
            <a:endParaRPr lang="en-US" dirty="0"/>
          </a:p>
        </p:txBody>
      </p:sp>
      <p:sp>
        <p:nvSpPr>
          <p:cNvPr id="4" name="Text Placeholder 3">
            <a:extLst>
              <a:ext uri="{FF2B5EF4-FFF2-40B4-BE49-F238E27FC236}">
                <a16:creationId xmlns:a16="http://schemas.microsoft.com/office/drawing/2014/main" id="{46D373D3-53BD-E76F-327F-4A0D9D7777B7}"/>
              </a:ext>
            </a:extLst>
          </p:cNvPr>
          <p:cNvSpPr>
            <a:spLocks noGrp="1"/>
          </p:cNvSpPr>
          <p:nvPr>
            <p:ph type="body" sz="quarter" idx="16"/>
          </p:nvPr>
        </p:nvSpPr>
        <p:spPr>
          <a:xfrm>
            <a:off x="2025468" y="1756426"/>
            <a:ext cx="8141064" cy="1672574"/>
          </a:xfrm>
        </p:spPr>
        <p:txBody>
          <a:bodyPr>
            <a:normAutofit fontScale="62500" lnSpcReduction="20000"/>
          </a:bodyPr>
          <a:lstStyle/>
          <a:p>
            <a:pPr marL="0" indent="0" algn="ctr">
              <a:buNone/>
            </a:pPr>
            <a:r>
              <a:rPr lang="en-US" sz="5800" dirty="0">
                <a:solidFill>
                  <a:srgbClr val="1D2856"/>
                </a:solidFill>
                <a:latin typeface="Arial" panose="020B0604020202020204" pitchFamily="34" charset="0"/>
                <a:cs typeface="Arial" panose="020B0604020202020204" pitchFamily="34" charset="0"/>
              </a:rPr>
              <a:t>TRUE or FALSE</a:t>
            </a:r>
          </a:p>
          <a:p>
            <a:pPr algn="ctr"/>
            <a:endParaRPr lang="en-US" sz="5100" dirty="0">
              <a:solidFill>
                <a:srgbClr val="000000"/>
              </a:solidFill>
            </a:endParaRPr>
          </a:p>
          <a:p>
            <a:pPr marL="0" indent="0" algn="ctr">
              <a:buNone/>
            </a:pPr>
            <a:r>
              <a:rPr lang="en-US" sz="4500" dirty="0">
                <a:solidFill>
                  <a:srgbClr val="1D2856"/>
                </a:solidFill>
                <a:latin typeface="Arial" panose="020B0604020202020204" pitchFamily="34" charset="0"/>
                <a:cs typeface="Arial" panose="020B0604020202020204" pitchFamily="34" charset="0"/>
              </a:rPr>
              <a:t>A JP is authorized to perform wedding ceremonies under the Texas Family Code.</a:t>
            </a:r>
          </a:p>
          <a:p>
            <a:pPr marL="0" indent="0">
              <a:buNone/>
            </a:pPr>
            <a:endParaRPr lang="en-US" dirty="0"/>
          </a:p>
        </p:txBody>
      </p:sp>
      <p:sp>
        <p:nvSpPr>
          <p:cNvPr id="5" name="TextBox 4">
            <a:extLst>
              <a:ext uri="{FF2B5EF4-FFF2-40B4-BE49-F238E27FC236}">
                <a16:creationId xmlns:a16="http://schemas.microsoft.com/office/drawing/2014/main" id="{767396BD-65DF-481D-72C4-EE70D1C2417D}"/>
              </a:ext>
            </a:extLst>
          </p:cNvPr>
          <p:cNvSpPr txBox="1"/>
          <p:nvPr/>
        </p:nvSpPr>
        <p:spPr>
          <a:xfrm>
            <a:off x="4137170" y="4006091"/>
            <a:ext cx="3917658" cy="646331"/>
          </a:xfrm>
          <a:prstGeom prst="rect">
            <a:avLst/>
          </a:prstGeom>
          <a:noFill/>
        </p:spPr>
        <p:txBody>
          <a:bodyPr wrap="square" rtlCol="0">
            <a:spAutoFit/>
          </a:bodyPr>
          <a:lstStyle/>
          <a:p>
            <a:pPr algn="ctr"/>
            <a:r>
              <a:rPr lang="en-US" sz="3600" dirty="0">
                <a:solidFill>
                  <a:srgbClr val="803B21"/>
                </a:solidFill>
                <a:latin typeface="Arial" panose="020B0604020202020204" pitchFamily="34" charset="0"/>
                <a:cs typeface="Arial" panose="020B0604020202020204" pitchFamily="34" charset="0"/>
              </a:rPr>
              <a:t>TRUE</a:t>
            </a:r>
          </a:p>
        </p:txBody>
      </p:sp>
      <p:sp>
        <p:nvSpPr>
          <p:cNvPr id="6" name="TextBox 5">
            <a:extLst>
              <a:ext uri="{FF2B5EF4-FFF2-40B4-BE49-F238E27FC236}">
                <a16:creationId xmlns:a16="http://schemas.microsoft.com/office/drawing/2014/main" id="{410A1349-A3F1-CDB3-7690-74B884A8DE3F}"/>
              </a:ext>
            </a:extLst>
          </p:cNvPr>
          <p:cNvSpPr txBox="1"/>
          <p:nvPr/>
        </p:nvSpPr>
        <p:spPr>
          <a:xfrm>
            <a:off x="3121404" y="4652422"/>
            <a:ext cx="5949189" cy="523220"/>
          </a:xfrm>
          <a:prstGeom prst="rect">
            <a:avLst/>
          </a:prstGeom>
          <a:noFill/>
        </p:spPr>
        <p:txBody>
          <a:bodyPr wrap="square" rtlCol="0">
            <a:spAutoFit/>
          </a:bodyPr>
          <a:lstStyle/>
          <a:p>
            <a:pPr algn="ctr"/>
            <a:r>
              <a:rPr lang="en-US" sz="2800" dirty="0">
                <a:solidFill>
                  <a:srgbClr val="1D2856"/>
                </a:solidFill>
                <a:latin typeface="Arial" panose="020B0604020202020204" pitchFamily="34" charset="0"/>
                <a:cs typeface="Arial" panose="020B0604020202020204" pitchFamily="34" charset="0"/>
              </a:rPr>
              <a:t>Family Code 2.202</a:t>
            </a:r>
          </a:p>
        </p:txBody>
      </p:sp>
    </p:spTree>
    <p:extLst>
      <p:ext uri="{BB962C8B-B14F-4D97-AF65-F5344CB8AC3E}">
        <p14:creationId xmlns:p14="http://schemas.microsoft.com/office/powerpoint/2010/main" val="230094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30C0C7-ABBE-798B-0B99-52C1DA421E57}"/>
              </a:ext>
            </a:extLst>
          </p:cNvPr>
          <p:cNvSpPr>
            <a:spLocks noGrp="1"/>
          </p:cNvSpPr>
          <p:nvPr>
            <p:ph type="body" sz="quarter" idx="15"/>
          </p:nvPr>
        </p:nvSpPr>
        <p:spPr>
          <a:xfrm>
            <a:off x="3163615" y="411307"/>
            <a:ext cx="5864770" cy="692966"/>
          </a:xfrm>
        </p:spPr>
        <p:txBody>
          <a:bodyPr/>
          <a:lstStyle/>
          <a:p>
            <a:pPr algn="ctr"/>
            <a:r>
              <a:rPr lang="en-US" dirty="0"/>
              <a:t>JP Trivia</a:t>
            </a:r>
          </a:p>
          <a:p>
            <a:endParaRPr lang="en-US" dirty="0"/>
          </a:p>
        </p:txBody>
      </p:sp>
      <p:sp>
        <p:nvSpPr>
          <p:cNvPr id="4" name="Text Placeholder 3">
            <a:extLst>
              <a:ext uri="{FF2B5EF4-FFF2-40B4-BE49-F238E27FC236}">
                <a16:creationId xmlns:a16="http://schemas.microsoft.com/office/drawing/2014/main" id="{46D373D3-53BD-E76F-327F-4A0D9D7777B7}"/>
              </a:ext>
            </a:extLst>
          </p:cNvPr>
          <p:cNvSpPr>
            <a:spLocks noGrp="1"/>
          </p:cNvSpPr>
          <p:nvPr>
            <p:ph type="body" sz="quarter" idx="16"/>
          </p:nvPr>
        </p:nvSpPr>
        <p:spPr>
          <a:xfrm>
            <a:off x="2025468" y="1384662"/>
            <a:ext cx="8141064" cy="2044338"/>
          </a:xfrm>
        </p:spPr>
        <p:txBody>
          <a:bodyPr>
            <a:normAutofit fontScale="32500" lnSpcReduction="20000"/>
          </a:bodyPr>
          <a:lstStyle/>
          <a:p>
            <a:pPr marL="0" indent="0" algn="ctr">
              <a:buNone/>
            </a:pPr>
            <a:r>
              <a:rPr lang="en-US" sz="11100" dirty="0">
                <a:solidFill>
                  <a:srgbClr val="1D2856"/>
                </a:solidFill>
                <a:latin typeface="Arial" panose="020B0604020202020204" pitchFamily="34" charset="0"/>
                <a:cs typeface="Arial" panose="020B0604020202020204" pitchFamily="34" charset="0"/>
              </a:rPr>
              <a:t>YES or NO</a:t>
            </a:r>
          </a:p>
          <a:p>
            <a:pPr algn="ctr"/>
            <a:endParaRPr lang="en-US" sz="9600" dirty="0">
              <a:solidFill>
                <a:srgbClr val="000000"/>
              </a:solidFill>
            </a:endParaRPr>
          </a:p>
          <a:p>
            <a:pPr marL="0" indent="0" algn="ctr">
              <a:buNone/>
            </a:pPr>
            <a:r>
              <a:rPr lang="en-US" sz="8600" dirty="0">
                <a:solidFill>
                  <a:srgbClr val="1D2856"/>
                </a:solidFill>
                <a:latin typeface="Arial" panose="020B0604020202020204" pitchFamily="34" charset="0"/>
                <a:cs typeface="Arial" panose="020B0604020202020204" pitchFamily="34" charset="0"/>
              </a:rPr>
              <a:t>Is a JP required to remit a portion of their fees for wedding ceremonies to the county?</a:t>
            </a:r>
          </a:p>
          <a:p>
            <a:pPr marL="0" indent="0">
              <a:buNone/>
            </a:pPr>
            <a:endParaRPr lang="en-US" dirty="0"/>
          </a:p>
        </p:txBody>
      </p:sp>
      <p:sp>
        <p:nvSpPr>
          <p:cNvPr id="5" name="TextBox 4">
            <a:extLst>
              <a:ext uri="{FF2B5EF4-FFF2-40B4-BE49-F238E27FC236}">
                <a16:creationId xmlns:a16="http://schemas.microsoft.com/office/drawing/2014/main" id="{767396BD-65DF-481D-72C4-EE70D1C2417D}"/>
              </a:ext>
            </a:extLst>
          </p:cNvPr>
          <p:cNvSpPr txBox="1"/>
          <p:nvPr/>
        </p:nvSpPr>
        <p:spPr>
          <a:xfrm>
            <a:off x="4137171" y="3876783"/>
            <a:ext cx="3917658" cy="646331"/>
          </a:xfrm>
          <a:prstGeom prst="rect">
            <a:avLst/>
          </a:prstGeom>
          <a:noFill/>
        </p:spPr>
        <p:txBody>
          <a:bodyPr wrap="square" rtlCol="0">
            <a:spAutoFit/>
          </a:bodyPr>
          <a:lstStyle/>
          <a:p>
            <a:pPr algn="ctr"/>
            <a:r>
              <a:rPr lang="en-US" sz="3600" dirty="0">
                <a:solidFill>
                  <a:srgbClr val="803B21"/>
                </a:solidFill>
                <a:latin typeface="Arial" panose="020B0604020202020204" pitchFamily="34" charset="0"/>
                <a:cs typeface="Arial" panose="020B0604020202020204" pitchFamily="34" charset="0"/>
              </a:rPr>
              <a:t>NO</a:t>
            </a:r>
          </a:p>
        </p:txBody>
      </p:sp>
      <p:sp>
        <p:nvSpPr>
          <p:cNvPr id="6" name="TextBox 5">
            <a:extLst>
              <a:ext uri="{FF2B5EF4-FFF2-40B4-BE49-F238E27FC236}">
                <a16:creationId xmlns:a16="http://schemas.microsoft.com/office/drawing/2014/main" id="{410A1349-A3F1-CDB3-7690-74B884A8DE3F}"/>
              </a:ext>
            </a:extLst>
          </p:cNvPr>
          <p:cNvSpPr txBox="1"/>
          <p:nvPr/>
        </p:nvSpPr>
        <p:spPr>
          <a:xfrm>
            <a:off x="2932303" y="4702647"/>
            <a:ext cx="6327394" cy="523220"/>
          </a:xfrm>
          <a:prstGeom prst="rect">
            <a:avLst/>
          </a:prstGeom>
          <a:noFill/>
        </p:spPr>
        <p:txBody>
          <a:bodyPr wrap="square" rtlCol="0">
            <a:spAutoFit/>
          </a:bodyPr>
          <a:lstStyle/>
          <a:p>
            <a:pPr algn="ctr"/>
            <a:r>
              <a:rPr lang="en-US" sz="2800" dirty="0">
                <a:solidFill>
                  <a:srgbClr val="1D2856"/>
                </a:solidFill>
                <a:latin typeface="Arial" panose="020B0604020202020204" pitchFamily="34" charset="0"/>
                <a:cs typeface="Arial" panose="020B0604020202020204" pitchFamily="34" charset="0"/>
              </a:rPr>
              <a:t>LGC 154.005(a)</a:t>
            </a:r>
          </a:p>
        </p:txBody>
      </p:sp>
    </p:spTree>
    <p:extLst>
      <p:ext uri="{BB962C8B-B14F-4D97-AF65-F5344CB8AC3E}">
        <p14:creationId xmlns:p14="http://schemas.microsoft.com/office/powerpoint/2010/main" val="252302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1_Office Theme">
  <a:themeElements>
    <a:clrScheme name="TC Branding 2022">
      <a:dk1>
        <a:srgbClr val="1D2856"/>
      </a:dk1>
      <a:lt1>
        <a:srgbClr val="F2EFE8"/>
      </a:lt1>
      <a:dk2>
        <a:srgbClr val="23513C"/>
      </a:dk2>
      <a:lt2>
        <a:srgbClr val="F2EFE8"/>
      </a:lt2>
      <a:accent1>
        <a:srgbClr val="DEBC73"/>
      </a:accent1>
      <a:accent2>
        <a:srgbClr val="CA6A53"/>
      </a:accent2>
      <a:accent3>
        <a:srgbClr val="5D7E82"/>
      </a:accent3>
      <a:accent4>
        <a:srgbClr val="A6E2BE"/>
      </a:accent4>
      <a:accent5>
        <a:srgbClr val="DCB59E"/>
      </a:accent5>
      <a:accent6>
        <a:srgbClr val="803B21"/>
      </a:accent6>
      <a:hlink>
        <a:srgbClr val="2292D0"/>
      </a:hlink>
      <a:folHlink>
        <a:srgbClr val="284E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_MASTERpowerpointlayout" id="{8B2B9176-E84F-495B-8CD6-013C4B15962D}" vid="{8F33FCCB-0702-4CA8-A952-30B996FF6652}"/>
    </a:ext>
  </a:extLst>
</a:theme>
</file>

<file path=ppt/theme/theme2.xml><?xml version="1.0" encoding="utf-8"?>
<a:theme xmlns:a="http://schemas.openxmlformats.org/drawingml/2006/main" name="2_Office Theme">
  <a:themeElements>
    <a:clrScheme name="TC Branding 2022">
      <a:dk1>
        <a:srgbClr val="1D2856"/>
      </a:dk1>
      <a:lt1>
        <a:srgbClr val="F2EFE8"/>
      </a:lt1>
      <a:dk2>
        <a:srgbClr val="23513C"/>
      </a:dk2>
      <a:lt2>
        <a:srgbClr val="F2EFE8"/>
      </a:lt2>
      <a:accent1>
        <a:srgbClr val="DEBC73"/>
      </a:accent1>
      <a:accent2>
        <a:srgbClr val="CA6A53"/>
      </a:accent2>
      <a:accent3>
        <a:srgbClr val="5D7E82"/>
      </a:accent3>
      <a:accent4>
        <a:srgbClr val="A6E2BE"/>
      </a:accent4>
      <a:accent5>
        <a:srgbClr val="DCB59E"/>
      </a:accent5>
      <a:accent6>
        <a:srgbClr val="803B21"/>
      </a:accent6>
      <a:hlink>
        <a:srgbClr val="2292D0"/>
      </a:hlink>
      <a:folHlink>
        <a:srgbClr val="284E5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_MASTERpowerpointlayout" id="{8B2B9176-E84F-495B-8CD6-013C4B15962D}" vid="{8E49EE4E-478F-4448-B460-CCBE1C5089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802939BB8EC44BB0B6ECA88EB9251D" ma:contentTypeVersion="2" ma:contentTypeDescription="Create a new document." ma:contentTypeScope="" ma:versionID="2d6c0668f726546d6d6c627b3051245c">
  <xsd:schema xmlns:xsd="http://www.w3.org/2001/XMLSchema" xmlns:xs="http://www.w3.org/2001/XMLSchema" xmlns:p="http://schemas.microsoft.com/office/2006/metadata/properties" xmlns:ns2="6e0a8a4b-6406-4104-98da-eeb348e28887" targetNamespace="http://schemas.microsoft.com/office/2006/metadata/properties" ma:root="true" ma:fieldsID="50356e06dd165a8a8529dbacd30d65cf" ns2:_="">
    <xsd:import namespace="6e0a8a4b-6406-4104-98da-eeb348e2888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0a8a4b-6406-4104-98da-eeb348e28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2BA94-E891-48FF-8F36-587F9564F83D}">
  <ds:schemaRefs>
    <ds:schemaRef ds:uri="http://schemas.microsoft.com/sharepoint/v3/contenttype/forms"/>
  </ds:schemaRefs>
</ds:datastoreItem>
</file>

<file path=customXml/itemProps2.xml><?xml version="1.0" encoding="utf-8"?>
<ds:datastoreItem xmlns:ds="http://schemas.openxmlformats.org/officeDocument/2006/customXml" ds:itemID="{3DF95679-C42C-4CF8-8551-07A7CD2F25C4}">
  <ds:schemaRef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6e0a8a4b-6406-4104-98da-eeb348e28887"/>
    <ds:schemaRef ds:uri="http://purl.org/dc/dcmitype/"/>
  </ds:schemaRefs>
</ds:datastoreItem>
</file>

<file path=customXml/itemProps3.xml><?xml version="1.0" encoding="utf-8"?>
<ds:datastoreItem xmlns:ds="http://schemas.openxmlformats.org/officeDocument/2006/customXml" ds:itemID="{9C6B43E9-8544-499A-994E-E11ED9B067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0a8a4b-6406-4104-98da-eeb348e28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 Powerpoint Template</Template>
  <TotalTime>7013</TotalTime>
  <Words>1377</Words>
  <Application>Microsoft Office PowerPoint</Application>
  <PresentationFormat>Widescreen</PresentationFormat>
  <Paragraphs>265</Paragraphs>
  <Slides>38</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Arial Black</vt:lpstr>
      <vt:lpstr>Calibri</vt:lpstr>
      <vt:lpstr>Calibri Light</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Tarrant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Kara D. Hoekstra</dc:creator>
  <cp:lastModifiedBy>Kara D. Hoekstra</cp:lastModifiedBy>
  <cp:revision>44</cp:revision>
  <cp:lastPrinted>2024-04-11T15:43:17Z</cp:lastPrinted>
  <dcterms:created xsi:type="dcterms:W3CDTF">2024-03-22T15:08:20Z</dcterms:created>
  <dcterms:modified xsi:type="dcterms:W3CDTF">2024-04-12T15:56:37Z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0x0101002F802939BB8EC44BB0B6ECA88EB9251D</vt:lpwstr>
  </property>
</Properties>
</file>