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99" r:id="rId4"/>
    <p:sldId id="257" r:id="rId5"/>
    <p:sldId id="296" r:id="rId6"/>
    <p:sldId id="298" r:id="rId7"/>
    <p:sldId id="297" r:id="rId8"/>
    <p:sldId id="272" r:id="rId9"/>
    <p:sldId id="301" r:id="rId10"/>
    <p:sldId id="300" r:id="rId11"/>
    <p:sldId id="302" r:id="rId12"/>
    <p:sldId id="303" r:id="rId13"/>
    <p:sldId id="274" r:id="rId14"/>
    <p:sldId id="276" r:id="rId15"/>
    <p:sldId id="306" r:id="rId16"/>
    <p:sldId id="304" r:id="rId17"/>
    <p:sldId id="307" r:id="rId18"/>
    <p:sldId id="305" r:id="rId19"/>
    <p:sldId id="29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87182-81C5-4C8B-B5EA-053C8BFFD6C3}" v="3" dt="2024-04-09T14:56:02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4/10/2024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troller.texas.gov/taxes/property-tax/" TargetMode="External"/><Relationship Id="rId2" Type="http://schemas.openxmlformats.org/officeDocument/2006/relationships/hyperlink" Target="https://mvbalaw.com/education-for-tax-professional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LGADDES@WILCO.ORG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Truth in Taxation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4280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Pulling Back the Curtain on TNT for the COUNTY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F605-D50F-6806-B95B-CB5E0E8D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45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Gather the right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A050E-01CC-C753-8A67-CCD517C20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1576122"/>
            <a:ext cx="11350487" cy="4858233"/>
          </a:xfrm>
        </p:spPr>
        <p:txBody>
          <a:bodyPr>
            <a:normAutofit/>
          </a:bodyPr>
          <a:lstStyle/>
          <a:p>
            <a:r>
              <a:rPr lang="en-US" sz="3700" dirty="0"/>
              <a:t>COUNTY AUDITOR CON’T.: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SALES TAX SPENT ON M&amp;O - 40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DEBT PAYMENTS, UNENCUMBERED FUNDS TO BE USED TO PAY DEBT - 42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AMOUNT FROM OTHER SOURCES - 42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CERTIFIED AMOUNT FROM SALES TAX – SECTION 3</a:t>
            </a:r>
          </a:p>
          <a:p>
            <a:pPr marL="274320" lvl="1" indent="0">
              <a:buNone/>
            </a:pPr>
            <a:endParaRPr lang="en-US" sz="3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8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9C69AA-D525-DC10-87D7-F88D5F74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468159"/>
            <a:ext cx="10992679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9A0C58-3B4E-66E4-8AA9-2FF81AD1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-2830"/>
            <a:ext cx="10058400" cy="1609725"/>
          </a:xfrm>
        </p:spPr>
        <p:txBody>
          <a:bodyPr/>
          <a:lstStyle/>
          <a:p>
            <a:pPr algn="ctr"/>
            <a:r>
              <a:rPr lang="en-US" dirty="0"/>
              <a:t>Gather the right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BDD67-4074-0F62-0DB1-E1917B6CA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5" y="1410810"/>
            <a:ext cx="11787809" cy="4979504"/>
          </a:xfrm>
        </p:spPr>
        <p:txBody>
          <a:bodyPr>
            <a:normAutofit/>
          </a:bodyPr>
          <a:lstStyle/>
          <a:p>
            <a:r>
              <a:rPr lang="en-US" sz="4000" dirty="0"/>
              <a:t>FROM THE TAX ASSESSOR-COLLECTOR</a:t>
            </a:r>
          </a:p>
          <a:p>
            <a:pPr lvl="1">
              <a:lnSpc>
                <a:spcPct val="150000"/>
              </a:lnSpc>
            </a:pPr>
            <a:r>
              <a:rPr lang="en-US" sz="3800" dirty="0"/>
              <a:t>TAXES REFUNDED FOR PRIOR YEARS – 16 &amp; 31</a:t>
            </a:r>
          </a:p>
          <a:p>
            <a:pPr lvl="1">
              <a:lnSpc>
                <a:spcPct val="150000"/>
              </a:lnSpc>
            </a:pPr>
            <a:r>
              <a:rPr lang="en-US" sz="3800" dirty="0"/>
              <a:t>PRIOR YEAR EXCESS DEBT COLLECTIONS - 43</a:t>
            </a:r>
          </a:p>
          <a:p>
            <a:pPr lvl="1">
              <a:lnSpc>
                <a:spcPct val="150000"/>
              </a:lnSpc>
            </a:pPr>
            <a:r>
              <a:rPr lang="en-US" sz="3800" dirty="0"/>
              <a:t>ANTICIPATED COLLECTION RATE - 45</a:t>
            </a:r>
          </a:p>
          <a:p>
            <a:pPr lvl="1">
              <a:lnSpc>
                <a:spcPct val="150000"/>
              </a:lnSpc>
            </a:pPr>
            <a:r>
              <a:rPr lang="en-US" sz="3800" dirty="0"/>
              <a:t>UNUSED INCREMENT RATES – Section 5 changes</a:t>
            </a:r>
          </a:p>
        </p:txBody>
      </p:sp>
    </p:spTree>
    <p:extLst>
      <p:ext uri="{BB962C8B-B14F-4D97-AF65-F5344CB8AC3E}">
        <p14:creationId xmlns:p14="http://schemas.microsoft.com/office/powerpoint/2010/main" val="123665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7443-3F1D-485E-8B0F-59BA3829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58724"/>
            <a:ext cx="3547285" cy="2063692"/>
          </a:xfrm>
        </p:spPr>
        <p:txBody>
          <a:bodyPr anchor="t">
            <a:noAutofit/>
          </a:bodyPr>
          <a:lstStyle/>
          <a:p>
            <a:r>
              <a:rPr lang="en-US" sz="4400" dirty="0" err="1"/>
              <a:t>GettinG</a:t>
            </a:r>
            <a:r>
              <a:rPr lang="en-US" sz="4400" dirty="0"/>
              <a:t> THE DATA AND DOING THE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FF5AE2-34AA-4816-80AA-FEDEF2CE4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12" y="0"/>
            <a:ext cx="7607030" cy="684300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F54DF-7233-43B7-A052-EF0F829B3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627790"/>
            <a:ext cx="3547284" cy="40666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SOONER THE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ORGANIZED AND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CHECK EACH OTHERS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ASK IF SOMETHING DOESN’T LOOK RIGHT</a:t>
            </a:r>
          </a:p>
        </p:txBody>
      </p:sp>
    </p:spTree>
    <p:extLst>
      <p:ext uri="{BB962C8B-B14F-4D97-AF65-F5344CB8AC3E}">
        <p14:creationId xmlns:p14="http://schemas.microsoft.com/office/powerpoint/2010/main" val="88082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7443-3F1D-485E-8B0F-59BA3829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58724"/>
            <a:ext cx="3547285" cy="2063692"/>
          </a:xfrm>
        </p:spPr>
        <p:txBody>
          <a:bodyPr anchor="t">
            <a:noAutofit/>
          </a:bodyPr>
          <a:lstStyle/>
          <a:p>
            <a:pPr algn="ctr"/>
            <a:r>
              <a:rPr lang="en-US" sz="5400" dirty="0"/>
              <a:t>AUGUST IS BUSY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F8A534-3D70-4617-972A-989CCE6B0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7703"/>
            <a:ext cx="8273672" cy="634259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F54DF-7233-43B7-A052-EF0F829B3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895911"/>
            <a:ext cx="3547284" cy="47985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CALCULATE TAX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PROPOSE A TAX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SET PUBLIC HEARING AND RATE ADOPTION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PUBLISH A NOTICE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POST ON THE COUNTY WEBSITE AND PROPERTY TAX DATABASE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6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8D83-AED9-DF3C-C0DF-C42FB94B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193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Attention commissioners and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FECF-A271-2A2D-58BC-38E7A1702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1" y="1291905"/>
            <a:ext cx="10717187" cy="48802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PROPOSE A RATE AND DATE TO ADOPT 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ADOPT RATES SEPARATELY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SAY THE SPECIAL WORDS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/>
              <a:t>MAYBE ADOPT BUDGET &amp;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000" dirty="0"/>
              <a:t>TAX RATE AT SAME MTG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C7D6A-6010-2AE6-C084-9B01845E4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97" y="2213984"/>
            <a:ext cx="4094826" cy="42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9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7995-9333-F926-99A2-1D1FC3D6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28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Let’s talk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782B-5498-95EF-9907-C4249E19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574653"/>
            <a:ext cx="11689237" cy="50052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LY TAXABLE VALUE MINUS APPEALS – LINES 1 &amp; 6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CHIEF APPRAISER’S OPINION OF VALUE – LINE 19A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LITTLE SECRET ABOUT TAX CEILINGS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PROPERTY TAX DATABASE DIRECTORY – </a:t>
            </a:r>
            <a:r>
              <a:rPr lang="en-US" sz="3200" u="sng" dirty="0">
                <a:solidFill>
                  <a:srgbClr val="0070C0"/>
                </a:solidFill>
              </a:rPr>
              <a:t>Texas.gov/</a:t>
            </a:r>
            <a:r>
              <a:rPr lang="en-US" sz="3200" u="sng" dirty="0" err="1">
                <a:solidFill>
                  <a:srgbClr val="0070C0"/>
                </a:solidFill>
              </a:rPr>
              <a:t>PropertyTaxes</a:t>
            </a:r>
            <a:endParaRPr lang="en-US" sz="3200" u="sng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/>
              <a:t>POST EVERYTHING ON A WEBSITE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081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49465-8AC6-AC91-675C-BD8C8674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59" y="350031"/>
            <a:ext cx="6780282" cy="6157937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5226DA8A-8F28-CC57-5230-1AC416724B51}"/>
              </a:ext>
            </a:extLst>
          </p:cNvPr>
          <p:cNvSpPr/>
          <p:nvPr/>
        </p:nvSpPr>
        <p:spPr>
          <a:xfrm>
            <a:off x="9236279" y="48656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5D437F7-F5C8-7415-D9E7-5C2ABD6F329C}"/>
              </a:ext>
            </a:extLst>
          </p:cNvPr>
          <p:cNvSpPr/>
          <p:nvPr/>
        </p:nvSpPr>
        <p:spPr>
          <a:xfrm>
            <a:off x="9236279" y="178825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5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15CD-68CD-FFF4-173E-A51BB4C5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45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Extra credit info!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46ACC-A183-069A-6771-DE2752512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7" y="1375793"/>
            <a:ext cx="12013035" cy="53186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COUNTY TAX RATE CALCULATION WORKSHEET:  50-568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UNUSED INCREMENT RATE EXPLAINED: 98-1081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DE MINIMUS RATE EXPLAINED:  98-1083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TNT GUIDEBOOK:    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https://mvbala</a:t>
            </a:r>
            <a:r>
              <a:rPr lang="en-US" sz="3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w.com/education-for-tax-professionals/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400" dirty="0"/>
              <a:t>COMPTROLLER WEBSITE: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https://comptroller.texas.gov/taxes/property-tax/</a:t>
            </a:r>
            <a:endParaRPr lang="en-US" sz="3200" dirty="0">
              <a:solidFill>
                <a:srgbClr val="0070C0"/>
              </a:solidFill>
            </a:endParaRPr>
          </a:p>
          <a:p>
            <a:pPr marL="274320" lvl="1" indent="0">
              <a:lnSpc>
                <a:spcPct val="10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513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C73BA-E202-40D5-A492-079EE2E4A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350" y="720071"/>
            <a:ext cx="4433939" cy="5417858"/>
          </a:xfrm>
        </p:spPr>
        <p:txBody>
          <a:bodyPr anchor="ctr">
            <a:normAutofit/>
          </a:bodyPr>
          <a:lstStyle/>
          <a:p>
            <a:r>
              <a:rPr lang="en-US" sz="2800" dirty="0"/>
              <a:t>JULIE KILEY                       COUNTY AUDITOR </a:t>
            </a:r>
            <a:r>
              <a:rPr lang="en-US" sz="2800" u="sng" dirty="0"/>
              <a:t>JKILEY@WILCO.ORG</a:t>
            </a:r>
          </a:p>
          <a:p>
            <a:endParaRPr lang="en-US" sz="2800" dirty="0"/>
          </a:p>
          <a:p>
            <a:r>
              <a:rPr lang="en-US" sz="2800" dirty="0"/>
              <a:t>LARRY GADDES                        TAX A/C </a:t>
            </a: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LGADDES@WILCO.ORG</a:t>
            </a:r>
            <a:endParaRPr lang="en-US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71ABC8-C488-4F44-B2A5-E57816F6C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What else can we talk about???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3B78-6D0E-4781-8D13-CA58F30D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49" y="142613"/>
            <a:ext cx="6840539" cy="1840011"/>
          </a:xfrm>
        </p:spPr>
        <p:txBody>
          <a:bodyPr anchor="t">
            <a:noAutofit/>
          </a:bodyPr>
          <a:lstStyle/>
          <a:p>
            <a:r>
              <a:rPr lang="en-US" sz="6600" dirty="0"/>
              <a:t>NNR &amp; VAR</a:t>
            </a:r>
          </a:p>
        </p:txBody>
      </p:sp>
      <p:pic>
        <p:nvPicPr>
          <p:cNvPr id="8" name="Picture Placeholder 7" descr="A picture containing person, man, holding&#10;&#10;Description generated with very high confidence">
            <a:extLst>
              <a:ext uri="{FF2B5EF4-FFF2-40B4-BE49-F238E27FC236}">
                <a16:creationId xmlns:a16="http://schemas.microsoft.com/office/drawing/2014/main" id="{B6CF28AE-513D-437E-A12F-AF92092CE2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54" r="2954"/>
          <a:stretch>
            <a:fillRect/>
          </a:stretch>
        </p:blipFill>
        <p:spPr>
          <a:xfrm>
            <a:off x="7024889" y="1179172"/>
            <a:ext cx="5167111" cy="42674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A48B8-8648-4981-A6FE-A8DE6A403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350" y="1411348"/>
            <a:ext cx="6840539" cy="521975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NNR – The tax rate that produces the same revenue you got last year when taxing properties that are taxed in both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VAR – The highest tax rate you can adopt without having an election.</a:t>
            </a:r>
          </a:p>
        </p:txBody>
      </p:sp>
    </p:spTree>
    <p:extLst>
      <p:ext uri="{BB962C8B-B14F-4D97-AF65-F5344CB8AC3E}">
        <p14:creationId xmlns:p14="http://schemas.microsoft.com/office/powerpoint/2010/main" val="140781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352D8-AAB6-B446-1002-8FC4963D9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715" y="896615"/>
            <a:ext cx="10507693" cy="4050792"/>
          </a:xfrm>
        </p:spPr>
        <p:txBody>
          <a:bodyPr>
            <a:normAutofit/>
          </a:bodyPr>
          <a:lstStyle/>
          <a:p>
            <a:r>
              <a:rPr lang="en-US" sz="4000" dirty="0"/>
              <a:t>NNR </a:t>
            </a:r>
          </a:p>
          <a:p>
            <a:pPr lvl="1"/>
            <a:r>
              <a:rPr lang="en-US" sz="3600" dirty="0"/>
              <a:t>The tax rate you need to adopt to get the same amount of revenue this year that you got last year</a:t>
            </a:r>
            <a:endParaRPr lang="en-US" dirty="0"/>
          </a:p>
          <a:p>
            <a:r>
              <a:rPr lang="en-US" sz="4000" dirty="0"/>
              <a:t>VAR </a:t>
            </a:r>
          </a:p>
          <a:p>
            <a:pPr lvl="1"/>
            <a:r>
              <a:rPr lang="en-US" sz="3600" dirty="0"/>
              <a:t>Last year’s M&amp;O Revenue + 3.5% + Debt 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50F15-D3BD-9BC5-5C7A-ED8A9C23C5A3}"/>
              </a:ext>
            </a:extLst>
          </p:cNvPr>
          <p:cNvSpPr txBox="1"/>
          <p:nvPr/>
        </p:nvSpPr>
        <p:spPr>
          <a:xfrm>
            <a:off x="1472713" y="4470165"/>
            <a:ext cx="338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TAXABLE VALUE</a:t>
            </a:r>
            <a:r>
              <a:rPr lang="en-US" dirty="0"/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506909-23EB-41E6-DBB8-0CE6AEA9F184}"/>
              </a:ext>
            </a:extLst>
          </p:cNvPr>
          <p:cNvCxnSpPr>
            <a:cxnSpLocks/>
          </p:cNvCxnSpPr>
          <p:nvPr/>
        </p:nvCxnSpPr>
        <p:spPr>
          <a:xfrm flipV="1">
            <a:off x="2113398" y="5315931"/>
            <a:ext cx="2107314" cy="645454"/>
          </a:xfrm>
          <a:prstGeom prst="straightConnector1">
            <a:avLst/>
          </a:prstGeom>
          <a:ln w="825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50200C-8B14-1EDF-1061-FEBC056394F1}"/>
              </a:ext>
            </a:extLst>
          </p:cNvPr>
          <p:cNvSpPr txBox="1"/>
          <p:nvPr/>
        </p:nvSpPr>
        <p:spPr>
          <a:xfrm>
            <a:off x="6257561" y="4470165"/>
            <a:ext cx="5085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NNR AND VAR TAX RATES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966DF1-0F42-889B-4F3A-659FD04E2A35}"/>
              </a:ext>
            </a:extLst>
          </p:cNvPr>
          <p:cNvCxnSpPr>
            <a:cxnSpLocks/>
          </p:cNvCxnSpPr>
          <p:nvPr/>
        </p:nvCxnSpPr>
        <p:spPr>
          <a:xfrm>
            <a:off x="8028946" y="5319378"/>
            <a:ext cx="2049656" cy="685208"/>
          </a:xfrm>
          <a:prstGeom prst="straightConnector1">
            <a:avLst/>
          </a:prstGeom>
          <a:ln w="825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0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60E9-8274-4097-8945-733299BA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9731"/>
            <a:ext cx="1138386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do we all need to do to get it done?</a:t>
            </a:r>
            <a:endParaRPr lang="en-US" sz="6000" dirty="0">
              <a:latin typeface="Rockwell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25344-9794-417F-A1FE-77700F2C1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493241"/>
            <a:ext cx="11878811" cy="52515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sz="3600" dirty="0"/>
              <a:t>DESIGNATE AN OFFICER OR EMPLOYEE TO CALCULATE THE RATES</a:t>
            </a:r>
          </a:p>
          <a:p>
            <a:pPr lvl="2">
              <a:lnSpc>
                <a:spcPct val="150000"/>
              </a:lnSpc>
            </a:pPr>
            <a:r>
              <a:rPr lang="en-US" sz="3600" dirty="0"/>
              <a:t>GATHER THE RIGHT INFORMATION</a:t>
            </a:r>
          </a:p>
          <a:p>
            <a:pPr lvl="2">
              <a:lnSpc>
                <a:spcPct val="150000"/>
              </a:lnSpc>
            </a:pPr>
            <a:r>
              <a:rPr lang="en-US" sz="3600" dirty="0"/>
              <a:t>GET THE CALCULATIONS DONE ON TIME – AUGUST 7</a:t>
            </a:r>
          </a:p>
          <a:p>
            <a:pPr lvl="2">
              <a:lnSpc>
                <a:spcPct val="150000"/>
              </a:lnSpc>
            </a:pPr>
            <a:r>
              <a:rPr lang="en-US" sz="3600" dirty="0"/>
              <a:t>POST THE RATES – NEWSPAPER AND WEBSITES</a:t>
            </a:r>
          </a:p>
          <a:p>
            <a:pPr lvl="2">
              <a:lnSpc>
                <a:spcPct val="150000"/>
              </a:lnSpc>
            </a:pPr>
            <a:r>
              <a:rPr lang="en-US" sz="3600" dirty="0"/>
              <a:t>ADOPT THE TAX RATE – SEPTEMBER 30</a:t>
            </a:r>
          </a:p>
          <a:p>
            <a:pPr lvl="2">
              <a:lnSpc>
                <a:spcPct val="150000"/>
              </a:lnSpc>
            </a:pPr>
            <a:r>
              <a:rPr lang="en-US" sz="3600" dirty="0"/>
              <a:t>DON’T GET SUED</a:t>
            </a:r>
          </a:p>
        </p:txBody>
      </p:sp>
    </p:spTree>
    <p:extLst>
      <p:ext uri="{BB962C8B-B14F-4D97-AF65-F5344CB8AC3E}">
        <p14:creationId xmlns:p14="http://schemas.microsoft.com/office/powerpoint/2010/main" val="251620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8F2D-619D-C228-A317-298D512A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459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Designate an officer or employee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E8BD-D2B2-695B-0C52-54A53D14B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26.04 (c) – After the assessor submits the appraisal roll, </a:t>
            </a:r>
            <a:r>
              <a:rPr lang="en-US" sz="4000" u="sng" dirty="0"/>
              <a:t>an officer or employee designated by the governing body</a:t>
            </a:r>
            <a:r>
              <a:rPr lang="en-US" sz="4000" dirty="0"/>
              <a:t> shall calculate the no-new-revenue and voter-approval tax rate.</a:t>
            </a:r>
          </a:p>
        </p:txBody>
      </p:sp>
    </p:spTree>
    <p:extLst>
      <p:ext uri="{BB962C8B-B14F-4D97-AF65-F5344CB8AC3E}">
        <p14:creationId xmlns:p14="http://schemas.microsoft.com/office/powerpoint/2010/main" val="283501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7C21-44BB-D5E0-CA99-85C9D592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45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GATHER THE RIGHT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B6F5-2989-2EFB-3826-0E547DC0E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2" y="1300293"/>
            <a:ext cx="11934334" cy="5551247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FROM THE APPRAISAL DISTRICT: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LAST YEAR’S VALUE AND TAX CEILINGS – 1 &amp; 2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TAXABLE VALUE LOST TO COURT DECISIONS - 5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TAXABLE VALUE THAT IS BEING LITIGATED – 6 &amp; 7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VALUE LOST DUE TO FIRST-TIME EX OR AG – 10 &amp; 11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CAPTURED VALUE IN A TIF OR TIRZ - 13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THIS YEAR’S CERTIFIED VALUE AND CHIEF APPRAISER’S OPINION OF VALUE UNDER PROTEST – 18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3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2F67-743C-7C51-5C50-09DF07C1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193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Gather the right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0E418-69E9-8996-E30C-5F04900B4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1492232"/>
            <a:ext cx="9535273" cy="4992457"/>
          </a:xfrm>
        </p:spPr>
        <p:txBody>
          <a:bodyPr>
            <a:normAutofit/>
          </a:bodyPr>
          <a:lstStyle/>
          <a:p>
            <a:r>
              <a:rPr lang="en-US" sz="4000" dirty="0"/>
              <a:t>APPRAISAL DISTRICT CON’T.: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RAILROAD ROLLING STOCK – 18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VALUE UNDER PROTEST – 19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CURRENT YEAR TAX CEILINGS – 20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 VALUE OF NEW IMPROVEMENTS AND NEW BPP - 23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BA886-6F63-DBF8-E5F1-1C1F546B1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534" y="1298514"/>
            <a:ext cx="2703714" cy="23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2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494586-8096-4D0B-A074-4D5CBB090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633" y="0"/>
            <a:ext cx="54178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3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D796-19AA-691C-224C-4CCDDC6B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45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Gather the right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0B81-27EF-399D-8026-3E70879B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481579"/>
            <a:ext cx="10820135" cy="4556397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FROM THE COUNTY AUDITOR: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CAPTURED APPRAISED VALUE IN A TIF - 13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TAXES PAID INTO A TIF - 31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INCREASE IN STATE CRIMINAL JUSTICE MANDATES - 34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INCREASE IN INDIGENT HEALTHCARE - 35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INCREASE IN INDIGENT DEFENSE - 36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COUNTY HOSPITAL EXPENDITURES - 37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85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E6BF0282BA54FBA39456E28793397" ma:contentTypeVersion="18" ma:contentTypeDescription="Create a new document." ma:contentTypeScope="" ma:versionID="3f538555aced066d22ab27793272e8f9">
  <xsd:schema xmlns:xsd="http://www.w3.org/2001/XMLSchema" xmlns:xs="http://www.w3.org/2001/XMLSchema" xmlns:p="http://schemas.microsoft.com/office/2006/metadata/properties" xmlns:ns2="e2880697-2bec-4e03-b837-fe5388ce9f99" xmlns:ns3="d902411c-329d-4ca8-93b0-a814687329f5" targetNamespace="http://schemas.microsoft.com/office/2006/metadata/properties" ma:root="true" ma:fieldsID="8b5425c93601a35432767e424bb425b1" ns2:_="" ns3:_="">
    <xsd:import namespace="e2880697-2bec-4e03-b837-fe5388ce9f99"/>
    <xsd:import namespace="d902411c-329d-4ca8-93b0-a81468732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80697-2bec-4e03-b837-fe5388ce9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2411c-329d-4ca8-93b0-a814687329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50ae61-13ec-44b8-ab9c-923b00b5ff01}" ma:internalName="TaxCatchAll" ma:showField="CatchAllData" ma:web="d902411c-329d-4ca8-93b0-a814687329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2411c-329d-4ca8-93b0-a814687329f5" xsi:nil="true"/>
    <lcf76f155ced4ddcb4097134ff3c332f xmlns="e2880697-2bec-4e03-b837-fe5388ce9f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C4B00D-369E-42FB-944F-6C0135015BF2}"/>
</file>

<file path=customXml/itemProps2.xml><?xml version="1.0" encoding="utf-8"?>
<ds:datastoreItem xmlns:ds="http://schemas.openxmlformats.org/officeDocument/2006/customXml" ds:itemID="{17CF33C6-BDEC-4680-A60F-7B842E8605F2}"/>
</file>

<file path=customXml/itemProps3.xml><?xml version="1.0" encoding="utf-8"?>
<ds:datastoreItem xmlns:ds="http://schemas.openxmlformats.org/officeDocument/2006/customXml" ds:itemID="{F128497B-F6F3-40B1-88B8-C70EBE7DE5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16303</TotalTime>
  <Words>617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Truth in Taxation</vt:lpstr>
      <vt:lpstr>NNR &amp; VAR</vt:lpstr>
      <vt:lpstr>PowerPoint Presentation</vt:lpstr>
      <vt:lpstr>What do we all need to do to get it done?</vt:lpstr>
      <vt:lpstr>Designate an officer or employee</vt:lpstr>
      <vt:lpstr>GATHER THE RIGHT INFORMATION</vt:lpstr>
      <vt:lpstr>Gather the right information</vt:lpstr>
      <vt:lpstr>PowerPoint Presentation</vt:lpstr>
      <vt:lpstr>Gather the right information</vt:lpstr>
      <vt:lpstr>Gather the right information</vt:lpstr>
      <vt:lpstr>PowerPoint Presentation</vt:lpstr>
      <vt:lpstr>Gather the right information</vt:lpstr>
      <vt:lpstr>GettinG THE DATA AND DOING THE WORK</vt:lpstr>
      <vt:lpstr>AUGUST IS BUSY</vt:lpstr>
      <vt:lpstr>Attention commissioners and judges</vt:lpstr>
      <vt:lpstr>Let’s talk about it</vt:lpstr>
      <vt:lpstr>PowerPoint Presentation</vt:lpstr>
      <vt:lpstr>Extra credit info!</vt:lpstr>
      <vt:lpstr>What else can we talk about???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Truth in Taxation</dc:title>
  <dc:creator>Larry Gaddes</dc:creator>
  <cp:lastModifiedBy>Katy M. Gottwald</cp:lastModifiedBy>
  <cp:revision>6</cp:revision>
  <dcterms:created xsi:type="dcterms:W3CDTF">2018-07-16T18:55:58Z</dcterms:created>
  <dcterms:modified xsi:type="dcterms:W3CDTF">2024-04-10T18:27:18Z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0x010100ADAE6BF0282BA54FBA39456E28793397</vt:lpwstr>
  </property>
</Properties>
</file>